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6" autoAdjust="0"/>
    <p:restoredTop sz="94660"/>
  </p:normalViewPr>
  <p:slideViewPr>
    <p:cSldViewPr snapToGrid="0">
      <p:cViewPr varScale="1">
        <p:scale>
          <a:sx n="65" d="100"/>
          <a:sy n="65" d="100"/>
        </p:scale>
        <p:origin x="13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D71C8-7F2A-4151-9C5D-91EE3859F7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937651-3E1A-4837-9EF8-91BE225C2E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DA7FF2-1129-45D1-B9D7-BB6FEF304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5DB6-89D3-42FA-A17A-FDC20B711908}" type="datetimeFigureOut">
              <a:rPr lang="en-PH" smtClean="0"/>
              <a:t>2022-12-10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139199-3400-4A51-BF7C-9E539954B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68F3CE-C272-4CEB-9015-8682B3AAA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C331-B4B3-4FE5-8334-914B2F8727E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267865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A3AC0-6B40-47C3-A433-C992CA6B0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8A110-66B2-423D-931C-AE20F4ED4C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A717C5-35A6-4FAE-9474-E950B163D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5DB6-89D3-42FA-A17A-FDC20B711908}" type="datetimeFigureOut">
              <a:rPr lang="en-PH" smtClean="0"/>
              <a:t>2022-12-10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C143D-BC4A-4513-83F9-233C5C21D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6B3F72-CEF1-45BB-B1AC-5CF271909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C331-B4B3-4FE5-8334-914B2F8727E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060074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58A1D-E492-45DC-81D5-9E805E695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B22CA1-14A9-4CFF-ACC3-A13EB363F0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49A31D-54D5-49F0-94F1-78CFD6ED2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5DB6-89D3-42FA-A17A-FDC20B711908}" type="datetimeFigureOut">
              <a:rPr lang="en-PH" smtClean="0"/>
              <a:t>2022-12-10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680432-BE81-45C3-8366-06C56C7FE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1FFD4C-E0C5-4EF3-9C3F-C679B9C7A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C331-B4B3-4FE5-8334-914B2F8727E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049983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7D221-CC7B-4665-BA11-0D26A998A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739F6C-315E-49CF-9F14-916EB304B3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54B6EF-EB13-4749-9217-8F13B14B2A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77B93C-B35E-4AC8-8ACE-412ED9727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5DB6-89D3-42FA-A17A-FDC20B711908}" type="datetimeFigureOut">
              <a:rPr lang="en-PH" smtClean="0"/>
              <a:t>2022-12-10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DF7BD4-3F37-478C-97F2-3E5E2EF76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454609-9534-41BA-A2FA-4AC87E9BA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C331-B4B3-4FE5-8334-914B2F8727E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83763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F46EF-9FAD-4EEC-99C5-0DF129499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648979-223F-41A4-83A5-C4D1EBA04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8F4AB9-40E2-4A90-A5EE-E8C14954F8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C2B188-0790-4D60-8500-A80960614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B75734-FA5C-4D48-9E52-504DE1FFA6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EE06F2-AD66-42B6-A2D8-0A9B1DA4F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5DB6-89D3-42FA-A17A-FDC20B711908}" type="datetimeFigureOut">
              <a:rPr lang="en-PH" smtClean="0"/>
              <a:t>2022-12-10</a:t>
            </a:fld>
            <a:endParaRPr lang="en-P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270BAA-6C3A-4ED1-B5AF-6028B6E07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FA43AC-86D7-462B-811F-FD72D4278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C331-B4B3-4FE5-8334-914B2F8727E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645623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A15E-81D5-49DF-9493-A5FD7EB53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141725-C5F4-4F60-8B1C-BC0339C84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5DB6-89D3-42FA-A17A-FDC20B711908}" type="datetimeFigureOut">
              <a:rPr lang="en-PH" smtClean="0"/>
              <a:t>2022-12-10</a:t>
            </a:fld>
            <a:endParaRPr lang="en-P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3A1AC9-3CF6-469C-8B83-D783CA32E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3EDD3B-96FE-4D1A-9D8F-3FC93D78A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C331-B4B3-4FE5-8334-914B2F8727E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7191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A2AFA9-19D4-4F66-A35C-6B82C1206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5DB6-89D3-42FA-A17A-FDC20B711908}" type="datetimeFigureOut">
              <a:rPr lang="en-PH" smtClean="0"/>
              <a:t>2022-12-10</a:t>
            </a:fld>
            <a:endParaRPr lang="en-P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276C54-BDAF-4778-BE4F-D7A038282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348C4A-5EF7-4EF4-8048-479B71642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C331-B4B3-4FE5-8334-914B2F8727E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463589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0031C-E0F0-42B1-AD0B-80C024007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AF55F-5A08-42BC-B473-543A1892E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BF424E-F386-4E19-B69C-903AE995E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65DE9F-76BF-4D33-AACC-D988A3A0D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5DB6-89D3-42FA-A17A-FDC20B711908}" type="datetimeFigureOut">
              <a:rPr lang="en-PH" smtClean="0"/>
              <a:t>2022-12-10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851361-B768-42A5-911F-8545096C6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88C2D8-B6D3-45C2-98DD-5A4144664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C331-B4B3-4FE5-8334-914B2F8727E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24139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CDAF8-005F-4438-8906-3291C7044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A26F7A-AF2A-48D5-B2AE-64E4AA035B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842C34-5FD3-4CB8-9825-11D7E458CF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FE684C-798E-4B78-B03B-C1AA9CBE3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5DB6-89D3-42FA-A17A-FDC20B711908}" type="datetimeFigureOut">
              <a:rPr lang="en-PH" smtClean="0"/>
              <a:t>2022-12-10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B1B763-2519-483C-BF16-3023A0003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21BA1D-1191-4EDA-9C6B-B5DCF6767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C331-B4B3-4FE5-8334-914B2F8727E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7631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947AC-B16D-4EEC-8A52-7C2D41308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058558-4201-4F8D-9B37-5F86614FC6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F15D51-9C28-4AB8-A403-92E32E58D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5DB6-89D3-42FA-A17A-FDC20B711908}" type="datetimeFigureOut">
              <a:rPr lang="en-PH" smtClean="0"/>
              <a:t>2022-12-10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9FCA4F-9788-4022-82F6-87435F9E1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C56895-F230-4347-BB26-45E6BC065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C331-B4B3-4FE5-8334-914B2F8727E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532402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2E4E00-8CB7-4CC9-AB28-2578B6A8E5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C5513C-A054-410C-8B37-7B4D082138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711E4-731B-4651-A9C1-BA78A8F05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5DB6-89D3-42FA-A17A-FDC20B711908}" type="datetimeFigureOut">
              <a:rPr lang="en-PH" smtClean="0"/>
              <a:t>2022-12-10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2635FC-F759-48CB-849C-A971C7249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9360C-652C-4C6E-A618-B0C733B18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C331-B4B3-4FE5-8334-914B2F8727E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02244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AE2C48-B825-4169-935B-F2EE85A6F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C7CDED-2B57-44A5-B9A3-D1CB640697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AC44B4-BC02-40BD-8BC2-8C7966DB91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05DB6-89D3-42FA-A17A-FDC20B711908}" type="datetimeFigureOut">
              <a:rPr lang="en-PH" smtClean="0"/>
              <a:t>2022-12-10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7249E-5368-493A-B927-D1BD9D8344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3A8B8B-5A77-4129-94FD-4112F27536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5C331-B4B3-4FE5-8334-914B2F8727E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154731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wmf"/><Relationship Id="rId4" Type="http://schemas.openxmlformats.org/officeDocument/2006/relationships/image" Target="../media/image2.wmf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wmf"/><Relationship Id="rId4" Type="http://schemas.openxmlformats.org/officeDocument/2006/relationships/image" Target="../media/image2.wmf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87A17F9-B6F1-4B1F-A0BC-ECAE521D8F6D}"/>
              </a:ext>
            </a:extLst>
          </p:cNvPr>
          <p:cNvGrpSpPr/>
          <p:nvPr/>
        </p:nvGrpSpPr>
        <p:grpSpPr>
          <a:xfrm>
            <a:off x="501327" y="938030"/>
            <a:ext cx="880429" cy="730210"/>
            <a:chOff x="1261238" y="1532971"/>
            <a:chExt cx="2315074" cy="91062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BA0613A-77F3-490E-AF6B-FE59A5B489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9211" r="8947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5289" y="1532971"/>
              <a:ext cx="1126971" cy="574089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18A7B16-D2F5-4393-B963-6B436B1003C9}"/>
                </a:ext>
              </a:extLst>
            </p:cNvPr>
            <p:cNvSpPr txBox="1"/>
            <p:nvPr/>
          </p:nvSpPr>
          <p:spPr>
            <a:xfrm>
              <a:off x="1261238" y="2142339"/>
              <a:ext cx="2315074" cy="301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PH" sz="1200" dirty="0"/>
                <a:t>Applicant</a:t>
              </a:r>
            </a:p>
          </p:txBody>
        </p:sp>
      </p:grpSp>
      <p:sp>
        <p:nvSpPr>
          <p:cNvPr id="7" name="Title 2">
            <a:extLst>
              <a:ext uri="{FF2B5EF4-FFF2-40B4-BE49-F238E27FC236}">
                <a16:creationId xmlns:a16="http://schemas.microsoft.com/office/drawing/2014/main" id="{5869D5F8-A6A3-4D29-95E5-40031FF2CA91}"/>
              </a:ext>
            </a:extLst>
          </p:cNvPr>
          <p:cNvSpPr txBox="1">
            <a:spLocks/>
          </p:cNvSpPr>
          <p:nvPr/>
        </p:nvSpPr>
        <p:spPr>
          <a:xfrm>
            <a:off x="116095" y="94790"/>
            <a:ext cx="10073389" cy="761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PH" sz="3200" b="1" dirty="0">
                <a:solidFill>
                  <a:schemeClr val="accent6">
                    <a:lumMod val="50000"/>
                  </a:schemeClr>
                </a:solidFill>
                <a:latin typeface="Britannic Bold" panose="020B0903060703020204" pitchFamily="34" charset="0"/>
              </a:rPr>
              <a:t>Loan Application General Process Flow Ver. 1</a:t>
            </a:r>
          </a:p>
        </p:txBody>
      </p:sp>
      <p:pic>
        <p:nvPicPr>
          <p:cNvPr id="9" name="Picture 8" descr="MC900357085.WMF">
            <a:extLst>
              <a:ext uri="{FF2B5EF4-FFF2-40B4-BE49-F238E27FC236}">
                <a16:creationId xmlns:a16="http://schemas.microsoft.com/office/drawing/2014/main" id="{0B47C92D-3D23-41CC-B6BF-C2134BA62B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b="13864"/>
          <a:stretch/>
        </p:blipFill>
        <p:spPr>
          <a:xfrm>
            <a:off x="4022503" y="957700"/>
            <a:ext cx="868609" cy="467984"/>
          </a:xfrm>
          <a:prstGeom prst="rect">
            <a:avLst/>
          </a:prstGeom>
        </p:spPr>
      </p:pic>
      <p:pic>
        <p:nvPicPr>
          <p:cNvPr id="11" name="Picture 3" descr="C:\Program Files\Microsoft Office\MEDIA\CAGCAT10\j0292020.wmf">
            <a:extLst>
              <a:ext uri="{FF2B5EF4-FFF2-40B4-BE49-F238E27FC236}">
                <a16:creationId xmlns:a16="http://schemas.microsoft.com/office/drawing/2014/main" id="{E1202AD2-3853-47E6-8F08-A77CD5CA0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87244" y="985817"/>
            <a:ext cx="714425" cy="467484"/>
          </a:xfrm>
          <a:prstGeom prst="rect">
            <a:avLst/>
          </a:prstGeom>
          <a:noFill/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6055312-9DCA-4772-9191-C42AF6AA12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65622" y="973215"/>
            <a:ext cx="880429" cy="4674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9821871-CC51-4C06-AF8C-0B77317658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35903" y="890679"/>
            <a:ext cx="1076325" cy="5715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B80C7DA-801C-45BC-B299-3B132D185AB3}"/>
              </a:ext>
            </a:extLst>
          </p:cNvPr>
          <p:cNvSpPr txBox="1"/>
          <p:nvPr/>
        </p:nvSpPr>
        <p:spPr>
          <a:xfrm>
            <a:off x="7500555" y="1454837"/>
            <a:ext cx="1076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200" dirty="0"/>
              <a:t>Credit Officer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0653FB6-55DA-4B08-A3EE-5B15A6C3416D}"/>
              </a:ext>
            </a:extLst>
          </p:cNvPr>
          <p:cNvSpPr txBox="1"/>
          <p:nvPr/>
        </p:nvSpPr>
        <p:spPr>
          <a:xfrm>
            <a:off x="4017607" y="1432090"/>
            <a:ext cx="1027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200" dirty="0"/>
              <a:t>Processor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449086-CC25-47C9-A1FB-DA25479FC9C9}"/>
              </a:ext>
            </a:extLst>
          </p:cNvPr>
          <p:cNvSpPr txBox="1"/>
          <p:nvPr/>
        </p:nvSpPr>
        <p:spPr>
          <a:xfrm>
            <a:off x="2022178" y="1435689"/>
            <a:ext cx="1027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200" dirty="0"/>
              <a:t>Comaker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1EEC7DF-3D79-47B1-914B-5D149D9D476E}"/>
              </a:ext>
            </a:extLst>
          </p:cNvPr>
          <p:cNvSpPr txBox="1"/>
          <p:nvPr/>
        </p:nvSpPr>
        <p:spPr>
          <a:xfrm>
            <a:off x="10419579" y="1462179"/>
            <a:ext cx="1027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200" dirty="0"/>
              <a:t>Approver</a:t>
            </a:r>
          </a:p>
        </p:txBody>
      </p:sp>
      <p:sp>
        <p:nvSpPr>
          <p:cNvPr id="24" name="Flowchart: Process 23">
            <a:extLst>
              <a:ext uri="{FF2B5EF4-FFF2-40B4-BE49-F238E27FC236}">
                <a16:creationId xmlns:a16="http://schemas.microsoft.com/office/drawing/2014/main" id="{0472153C-BDA5-4E2D-B086-423A4493C98B}"/>
              </a:ext>
            </a:extLst>
          </p:cNvPr>
          <p:cNvSpPr/>
          <p:nvPr/>
        </p:nvSpPr>
        <p:spPr>
          <a:xfrm>
            <a:off x="232850" y="2309255"/>
            <a:ext cx="1090995" cy="411263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 dirty="0">
                <a:solidFill>
                  <a:schemeClr val="tx1"/>
                </a:solidFill>
              </a:rPr>
              <a:t>File Loan Application</a:t>
            </a:r>
            <a:r>
              <a:rPr lang="en-PH" sz="1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6" name="Flowchart: Process 25">
            <a:extLst>
              <a:ext uri="{FF2B5EF4-FFF2-40B4-BE49-F238E27FC236}">
                <a16:creationId xmlns:a16="http://schemas.microsoft.com/office/drawing/2014/main" id="{3949DA6B-1E12-418F-9CB6-0828E0F525A9}"/>
              </a:ext>
            </a:extLst>
          </p:cNvPr>
          <p:cNvSpPr/>
          <p:nvPr/>
        </p:nvSpPr>
        <p:spPr>
          <a:xfrm>
            <a:off x="1798458" y="2085924"/>
            <a:ext cx="1329789" cy="543088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600" dirty="0">
                <a:solidFill>
                  <a:schemeClr val="tx1"/>
                </a:solidFill>
              </a:rPr>
              <a:t>Approved/ Disapproved</a:t>
            </a:r>
            <a:r>
              <a:rPr lang="en-PH" sz="1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8" name="Flowchart: Process 27">
            <a:extLst>
              <a:ext uri="{FF2B5EF4-FFF2-40B4-BE49-F238E27FC236}">
                <a16:creationId xmlns:a16="http://schemas.microsoft.com/office/drawing/2014/main" id="{3EFB22BF-09C1-4CA0-98AF-76C633716586}"/>
              </a:ext>
            </a:extLst>
          </p:cNvPr>
          <p:cNvSpPr/>
          <p:nvPr/>
        </p:nvSpPr>
        <p:spPr>
          <a:xfrm>
            <a:off x="4954588" y="3463203"/>
            <a:ext cx="1001835" cy="407588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 dirty="0">
                <a:solidFill>
                  <a:schemeClr val="tx1"/>
                </a:solidFill>
              </a:rPr>
              <a:t>Update Details </a:t>
            </a:r>
          </a:p>
        </p:txBody>
      </p:sp>
      <p:sp>
        <p:nvSpPr>
          <p:cNvPr id="30" name="Flowchart: Process 29">
            <a:extLst>
              <a:ext uri="{FF2B5EF4-FFF2-40B4-BE49-F238E27FC236}">
                <a16:creationId xmlns:a16="http://schemas.microsoft.com/office/drawing/2014/main" id="{40A14D2B-BAD5-43A8-829C-1FC532B96AE5}"/>
              </a:ext>
            </a:extLst>
          </p:cNvPr>
          <p:cNvSpPr/>
          <p:nvPr/>
        </p:nvSpPr>
        <p:spPr>
          <a:xfrm>
            <a:off x="6204890" y="3469200"/>
            <a:ext cx="1027511" cy="401593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 dirty="0">
                <a:solidFill>
                  <a:schemeClr val="tx1"/>
                </a:solidFill>
              </a:rPr>
              <a:t>Update Details </a:t>
            </a:r>
          </a:p>
        </p:txBody>
      </p:sp>
      <p:sp>
        <p:nvSpPr>
          <p:cNvPr id="32" name="Flowchart: Decision 31">
            <a:extLst>
              <a:ext uri="{FF2B5EF4-FFF2-40B4-BE49-F238E27FC236}">
                <a16:creationId xmlns:a16="http://schemas.microsoft.com/office/drawing/2014/main" id="{3303B58E-8EBE-427A-BF75-BD25E92755FC}"/>
              </a:ext>
            </a:extLst>
          </p:cNvPr>
          <p:cNvSpPr/>
          <p:nvPr/>
        </p:nvSpPr>
        <p:spPr>
          <a:xfrm>
            <a:off x="1818362" y="2940129"/>
            <a:ext cx="1300934" cy="463259"/>
          </a:xfrm>
          <a:prstGeom prst="flowChartDecisi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 dirty="0">
                <a:solidFill>
                  <a:schemeClr val="tx1"/>
                </a:solidFill>
              </a:rPr>
              <a:t>Agree</a:t>
            </a:r>
            <a:r>
              <a:rPr lang="en-PH" sz="1000" dirty="0">
                <a:solidFill>
                  <a:schemeClr val="tx1"/>
                </a:solidFill>
              </a:rPr>
              <a:t> ?</a:t>
            </a:r>
          </a:p>
        </p:txBody>
      </p:sp>
      <p:sp>
        <p:nvSpPr>
          <p:cNvPr id="34" name="Flowchart: Process 33">
            <a:extLst>
              <a:ext uri="{FF2B5EF4-FFF2-40B4-BE49-F238E27FC236}">
                <a16:creationId xmlns:a16="http://schemas.microsoft.com/office/drawing/2014/main" id="{CB5D2993-1012-4B10-AD6C-085F888E9D26}"/>
              </a:ext>
            </a:extLst>
          </p:cNvPr>
          <p:cNvSpPr/>
          <p:nvPr/>
        </p:nvSpPr>
        <p:spPr>
          <a:xfrm>
            <a:off x="210424" y="3859546"/>
            <a:ext cx="1104815" cy="641329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 dirty="0">
                <a:solidFill>
                  <a:schemeClr val="tx1"/>
                </a:solidFill>
              </a:rPr>
              <a:t>Print/ Upload Form</a:t>
            </a:r>
          </a:p>
        </p:txBody>
      </p:sp>
      <p:cxnSp>
        <p:nvCxnSpPr>
          <p:cNvPr id="35" name="Elbow Connector 23">
            <a:extLst>
              <a:ext uri="{FF2B5EF4-FFF2-40B4-BE49-F238E27FC236}">
                <a16:creationId xmlns:a16="http://schemas.microsoft.com/office/drawing/2014/main" id="{5E2D50CB-6567-4DA2-A75C-2013193FAB04}"/>
              </a:ext>
            </a:extLst>
          </p:cNvPr>
          <p:cNvCxnSpPr>
            <a:cxnSpLocks/>
            <a:stCxn id="24" idx="3"/>
            <a:endCxn id="26" idx="1"/>
          </p:cNvCxnSpPr>
          <p:nvPr/>
        </p:nvCxnSpPr>
        <p:spPr>
          <a:xfrm flipV="1">
            <a:off x="1323845" y="2357468"/>
            <a:ext cx="474613" cy="15741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23">
            <a:extLst>
              <a:ext uri="{FF2B5EF4-FFF2-40B4-BE49-F238E27FC236}">
                <a16:creationId xmlns:a16="http://schemas.microsoft.com/office/drawing/2014/main" id="{355C8F5C-736D-497E-838C-3491FC504B1F}"/>
              </a:ext>
            </a:extLst>
          </p:cNvPr>
          <p:cNvCxnSpPr>
            <a:cxnSpLocks/>
            <a:stCxn id="26" idx="2"/>
            <a:endCxn id="32" idx="0"/>
          </p:cNvCxnSpPr>
          <p:nvPr/>
        </p:nvCxnSpPr>
        <p:spPr>
          <a:xfrm rot="16200000" flipH="1">
            <a:off x="2310533" y="2781832"/>
            <a:ext cx="311117" cy="547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23">
            <a:extLst>
              <a:ext uri="{FF2B5EF4-FFF2-40B4-BE49-F238E27FC236}">
                <a16:creationId xmlns:a16="http://schemas.microsoft.com/office/drawing/2014/main" id="{C67979A3-6A77-40AD-B810-C1BBB274B9E2}"/>
              </a:ext>
            </a:extLst>
          </p:cNvPr>
          <p:cNvCxnSpPr>
            <a:cxnSpLocks/>
            <a:stCxn id="32" idx="3"/>
            <a:endCxn id="30" idx="0"/>
          </p:cNvCxnSpPr>
          <p:nvPr/>
        </p:nvCxnSpPr>
        <p:spPr>
          <a:xfrm>
            <a:off x="3119296" y="3171759"/>
            <a:ext cx="3599350" cy="29744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Elbow Connector 23">
            <a:extLst>
              <a:ext uri="{FF2B5EF4-FFF2-40B4-BE49-F238E27FC236}">
                <a16:creationId xmlns:a16="http://schemas.microsoft.com/office/drawing/2014/main" id="{6B2B6DA1-5EAC-48F9-A759-617502972083}"/>
              </a:ext>
            </a:extLst>
          </p:cNvPr>
          <p:cNvCxnSpPr>
            <a:cxnSpLocks/>
          </p:cNvCxnSpPr>
          <p:nvPr/>
        </p:nvCxnSpPr>
        <p:spPr>
          <a:xfrm rot="16200000" flipH="1">
            <a:off x="5267793" y="3300133"/>
            <a:ext cx="299569" cy="895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Elbow Connector 23">
            <a:extLst>
              <a:ext uri="{FF2B5EF4-FFF2-40B4-BE49-F238E27FC236}">
                <a16:creationId xmlns:a16="http://schemas.microsoft.com/office/drawing/2014/main" id="{2E114645-CE8E-48F7-A722-B4E8CE9E59B3}"/>
              </a:ext>
            </a:extLst>
          </p:cNvPr>
          <p:cNvCxnSpPr>
            <a:cxnSpLocks/>
            <a:stCxn id="30" idx="2"/>
            <a:endCxn id="62" idx="3"/>
          </p:cNvCxnSpPr>
          <p:nvPr/>
        </p:nvCxnSpPr>
        <p:spPr>
          <a:xfrm rot="5400000">
            <a:off x="5572998" y="3030575"/>
            <a:ext cx="305431" cy="198586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Elbow Connector 23">
            <a:extLst>
              <a:ext uri="{FF2B5EF4-FFF2-40B4-BE49-F238E27FC236}">
                <a16:creationId xmlns:a16="http://schemas.microsoft.com/office/drawing/2014/main" id="{D8573E36-A66A-4E33-8210-044FDE474546}"/>
              </a:ext>
            </a:extLst>
          </p:cNvPr>
          <p:cNvCxnSpPr>
            <a:cxnSpLocks/>
            <a:stCxn id="28" idx="2"/>
          </p:cNvCxnSpPr>
          <p:nvPr/>
        </p:nvCxnSpPr>
        <p:spPr>
          <a:xfrm rot="5400000">
            <a:off x="5287170" y="4013929"/>
            <a:ext cx="311474" cy="2519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Flowchart: Process 61">
            <a:extLst>
              <a:ext uri="{FF2B5EF4-FFF2-40B4-BE49-F238E27FC236}">
                <a16:creationId xmlns:a16="http://schemas.microsoft.com/office/drawing/2014/main" id="{054BB3D5-71DA-4073-8629-7918394084FC}"/>
              </a:ext>
            </a:extLst>
          </p:cNvPr>
          <p:cNvSpPr/>
          <p:nvPr/>
        </p:nvSpPr>
        <p:spPr>
          <a:xfrm>
            <a:off x="3402991" y="3923669"/>
            <a:ext cx="1329789" cy="50511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 dirty="0">
                <a:solidFill>
                  <a:schemeClr val="tx1"/>
                </a:solidFill>
              </a:rPr>
              <a:t>Update Status /  For Submission </a:t>
            </a:r>
          </a:p>
        </p:txBody>
      </p:sp>
      <p:sp>
        <p:nvSpPr>
          <p:cNvPr id="64" name="Flowchart: Process 63">
            <a:extLst>
              <a:ext uri="{FF2B5EF4-FFF2-40B4-BE49-F238E27FC236}">
                <a16:creationId xmlns:a16="http://schemas.microsoft.com/office/drawing/2014/main" id="{A71C2A54-12A9-4B19-A8EA-ECB71C61B827}"/>
              </a:ext>
            </a:extLst>
          </p:cNvPr>
          <p:cNvSpPr/>
          <p:nvPr/>
        </p:nvSpPr>
        <p:spPr>
          <a:xfrm>
            <a:off x="243475" y="4783047"/>
            <a:ext cx="1034249" cy="484583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 dirty="0">
                <a:solidFill>
                  <a:schemeClr val="tx1"/>
                </a:solidFill>
              </a:rPr>
              <a:t>Submit Application</a:t>
            </a:r>
          </a:p>
        </p:txBody>
      </p:sp>
      <p:sp>
        <p:nvSpPr>
          <p:cNvPr id="66" name="Flowchart: Process 65">
            <a:extLst>
              <a:ext uri="{FF2B5EF4-FFF2-40B4-BE49-F238E27FC236}">
                <a16:creationId xmlns:a16="http://schemas.microsoft.com/office/drawing/2014/main" id="{E5D16423-E564-477B-BA8B-80A8F1F19E4C}"/>
              </a:ext>
            </a:extLst>
          </p:cNvPr>
          <p:cNvSpPr/>
          <p:nvPr/>
        </p:nvSpPr>
        <p:spPr>
          <a:xfrm>
            <a:off x="8859533" y="3264356"/>
            <a:ext cx="1042380" cy="744429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 dirty="0">
                <a:solidFill>
                  <a:schemeClr val="tx1"/>
                </a:solidFill>
              </a:rPr>
              <a:t>Approved/ Return Application</a:t>
            </a:r>
          </a:p>
        </p:txBody>
      </p:sp>
      <p:sp>
        <p:nvSpPr>
          <p:cNvPr id="68" name="Flowchart: Process 67">
            <a:extLst>
              <a:ext uri="{FF2B5EF4-FFF2-40B4-BE49-F238E27FC236}">
                <a16:creationId xmlns:a16="http://schemas.microsoft.com/office/drawing/2014/main" id="{34072FF4-BFF7-46DF-863B-9741FDF5296B}"/>
              </a:ext>
            </a:extLst>
          </p:cNvPr>
          <p:cNvSpPr/>
          <p:nvPr/>
        </p:nvSpPr>
        <p:spPr>
          <a:xfrm>
            <a:off x="7568301" y="4114293"/>
            <a:ext cx="1038319" cy="746469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 dirty="0">
                <a:solidFill>
                  <a:schemeClr val="tx1"/>
                </a:solidFill>
              </a:rPr>
              <a:t>Approved/Return Application</a:t>
            </a: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32DEE60C-1BF9-41C4-A55D-29C79E31E4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95186" y="971350"/>
            <a:ext cx="809625" cy="47625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046B4174-BA7F-4D47-A1C5-E1EBD9001E5D}"/>
              </a:ext>
            </a:extLst>
          </p:cNvPr>
          <p:cNvSpPr txBox="1"/>
          <p:nvPr/>
        </p:nvSpPr>
        <p:spPr>
          <a:xfrm>
            <a:off x="8726973" y="1464053"/>
            <a:ext cx="12287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200" dirty="0"/>
              <a:t>Audit Officer</a:t>
            </a:r>
          </a:p>
        </p:txBody>
      </p:sp>
      <p:cxnSp>
        <p:nvCxnSpPr>
          <p:cNvPr id="73" name="Elbow Connector 23">
            <a:extLst>
              <a:ext uri="{FF2B5EF4-FFF2-40B4-BE49-F238E27FC236}">
                <a16:creationId xmlns:a16="http://schemas.microsoft.com/office/drawing/2014/main" id="{455F49F3-E492-4500-9EC7-F7051A550C75}"/>
              </a:ext>
            </a:extLst>
          </p:cNvPr>
          <p:cNvCxnSpPr>
            <a:cxnSpLocks/>
            <a:stCxn id="62" idx="1"/>
            <a:endCxn id="34" idx="3"/>
          </p:cNvCxnSpPr>
          <p:nvPr/>
        </p:nvCxnSpPr>
        <p:spPr>
          <a:xfrm rot="10800000" flipV="1">
            <a:off x="1315239" y="4176223"/>
            <a:ext cx="2087752" cy="398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Elbow Connector 23">
            <a:extLst>
              <a:ext uri="{FF2B5EF4-FFF2-40B4-BE49-F238E27FC236}">
                <a16:creationId xmlns:a16="http://schemas.microsoft.com/office/drawing/2014/main" id="{AB261012-88A9-46A6-9078-3F39B63281B0}"/>
              </a:ext>
            </a:extLst>
          </p:cNvPr>
          <p:cNvCxnSpPr>
            <a:cxnSpLocks/>
            <a:stCxn id="34" idx="2"/>
            <a:endCxn id="64" idx="0"/>
          </p:cNvCxnSpPr>
          <p:nvPr/>
        </p:nvCxnSpPr>
        <p:spPr>
          <a:xfrm rot="5400000">
            <a:off x="620630" y="4640845"/>
            <a:ext cx="282172" cy="223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lbow Connector 23">
            <a:extLst>
              <a:ext uri="{FF2B5EF4-FFF2-40B4-BE49-F238E27FC236}">
                <a16:creationId xmlns:a16="http://schemas.microsoft.com/office/drawing/2014/main" id="{8681F92D-DC9F-4C06-A499-E161E8259430}"/>
              </a:ext>
            </a:extLst>
          </p:cNvPr>
          <p:cNvCxnSpPr>
            <a:cxnSpLocks/>
            <a:stCxn id="64" idx="3"/>
            <a:endCxn id="68" idx="1"/>
          </p:cNvCxnSpPr>
          <p:nvPr/>
        </p:nvCxnSpPr>
        <p:spPr>
          <a:xfrm flipV="1">
            <a:off x="1277724" y="4487528"/>
            <a:ext cx="6290577" cy="537811"/>
          </a:xfrm>
          <a:prstGeom prst="bentConnector3">
            <a:avLst>
              <a:gd name="adj1" fmla="val 3925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Elbow Connector 23">
            <a:extLst>
              <a:ext uri="{FF2B5EF4-FFF2-40B4-BE49-F238E27FC236}">
                <a16:creationId xmlns:a16="http://schemas.microsoft.com/office/drawing/2014/main" id="{5273DD7A-76BE-4DCC-B0D4-53526E97F8DE}"/>
              </a:ext>
            </a:extLst>
          </p:cNvPr>
          <p:cNvCxnSpPr>
            <a:cxnSpLocks/>
            <a:stCxn id="68" idx="3"/>
            <a:endCxn id="66" idx="1"/>
          </p:cNvCxnSpPr>
          <p:nvPr/>
        </p:nvCxnSpPr>
        <p:spPr>
          <a:xfrm flipV="1">
            <a:off x="8606620" y="3636571"/>
            <a:ext cx="252913" cy="85095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Flowchart: Process 87">
            <a:extLst>
              <a:ext uri="{FF2B5EF4-FFF2-40B4-BE49-F238E27FC236}">
                <a16:creationId xmlns:a16="http://schemas.microsoft.com/office/drawing/2014/main" id="{94223A9E-810F-4FE7-8CA1-052A59E7F67E}"/>
              </a:ext>
            </a:extLst>
          </p:cNvPr>
          <p:cNvSpPr/>
          <p:nvPr/>
        </p:nvSpPr>
        <p:spPr>
          <a:xfrm>
            <a:off x="10189484" y="4746252"/>
            <a:ext cx="1715876" cy="612409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 dirty="0">
                <a:solidFill>
                  <a:schemeClr val="tx1"/>
                </a:solidFill>
              </a:rPr>
              <a:t>Approved/ Return Application</a:t>
            </a:r>
          </a:p>
        </p:txBody>
      </p:sp>
      <p:sp>
        <p:nvSpPr>
          <p:cNvPr id="90" name="Flowchart: Process 89">
            <a:extLst>
              <a:ext uri="{FF2B5EF4-FFF2-40B4-BE49-F238E27FC236}">
                <a16:creationId xmlns:a16="http://schemas.microsoft.com/office/drawing/2014/main" id="{84EAEF03-B14B-4C11-880A-7F2C73A5847E}"/>
              </a:ext>
            </a:extLst>
          </p:cNvPr>
          <p:cNvSpPr/>
          <p:nvPr/>
        </p:nvSpPr>
        <p:spPr>
          <a:xfrm>
            <a:off x="3488331" y="5900301"/>
            <a:ext cx="1118005" cy="523626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 dirty="0">
                <a:solidFill>
                  <a:schemeClr val="tx1"/>
                </a:solidFill>
              </a:rPr>
              <a:t>File Application</a:t>
            </a:r>
          </a:p>
        </p:txBody>
      </p:sp>
      <p:cxnSp>
        <p:nvCxnSpPr>
          <p:cNvPr id="91" name="Elbow Connector 23">
            <a:extLst>
              <a:ext uri="{FF2B5EF4-FFF2-40B4-BE49-F238E27FC236}">
                <a16:creationId xmlns:a16="http://schemas.microsoft.com/office/drawing/2014/main" id="{CCCFAE09-DEF2-4A0F-BAA2-B8390C2817A3}"/>
              </a:ext>
            </a:extLst>
          </p:cNvPr>
          <p:cNvCxnSpPr>
            <a:cxnSpLocks/>
            <a:stCxn id="66" idx="3"/>
            <a:endCxn id="104" idx="1"/>
          </p:cNvCxnSpPr>
          <p:nvPr/>
        </p:nvCxnSpPr>
        <p:spPr>
          <a:xfrm>
            <a:off x="9901913" y="3636571"/>
            <a:ext cx="324810" cy="251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Elbow Connector 23">
            <a:extLst>
              <a:ext uri="{FF2B5EF4-FFF2-40B4-BE49-F238E27FC236}">
                <a16:creationId xmlns:a16="http://schemas.microsoft.com/office/drawing/2014/main" id="{ECA8DA1A-76A6-469E-AAAB-F11B4D5F60F1}"/>
              </a:ext>
            </a:extLst>
          </p:cNvPr>
          <p:cNvCxnSpPr>
            <a:cxnSpLocks/>
            <a:stCxn id="88" idx="2"/>
            <a:endCxn id="83" idx="3"/>
          </p:cNvCxnSpPr>
          <p:nvPr/>
        </p:nvCxnSpPr>
        <p:spPr>
          <a:xfrm rot="5400000" flipH="1">
            <a:off x="8430425" y="2741665"/>
            <a:ext cx="102903" cy="5131090"/>
          </a:xfrm>
          <a:prstGeom prst="bentConnector4">
            <a:avLst>
              <a:gd name="adj1" fmla="val -222151"/>
              <a:gd name="adj2" fmla="val 5836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Oval 98">
            <a:extLst>
              <a:ext uri="{FF2B5EF4-FFF2-40B4-BE49-F238E27FC236}">
                <a16:creationId xmlns:a16="http://schemas.microsoft.com/office/drawing/2014/main" id="{75A6D434-FD29-4CB6-A6E9-0FA6D0B0E126}"/>
              </a:ext>
            </a:extLst>
          </p:cNvPr>
          <p:cNvSpPr/>
          <p:nvPr/>
        </p:nvSpPr>
        <p:spPr>
          <a:xfrm>
            <a:off x="403554" y="1760294"/>
            <a:ext cx="752282" cy="34468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200" dirty="0">
                <a:solidFill>
                  <a:schemeClr val="tx1"/>
                </a:solidFill>
              </a:rPr>
              <a:t>Start</a:t>
            </a:r>
            <a:endParaRPr lang="en-PH" sz="1200" b="1" u="sng" dirty="0">
              <a:solidFill>
                <a:schemeClr val="tx1"/>
              </a:solidFill>
            </a:endParaRPr>
          </a:p>
        </p:txBody>
      </p:sp>
      <p:cxnSp>
        <p:nvCxnSpPr>
          <p:cNvPr id="101" name="Elbow Connector 23">
            <a:extLst>
              <a:ext uri="{FF2B5EF4-FFF2-40B4-BE49-F238E27FC236}">
                <a16:creationId xmlns:a16="http://schemas.microsoft.com/office/drawing/2014/main" id="{675030F1-3447-426C-859C-099A0F348C97}"/>
              </a:ext>
            </a:extLst>
          </p:cNvPr>
          <p:cNvCxnSpPr>
            <a:cxnSpLocks/>
            <a:stCxn id="99" idx="4"/>
            <a:endCxn id="24" idx="0"/>
          </p:cNvCxnSpPr>
          <p:nvPr/>
        </p:nvCxnSpPr>
        <p:spPr>
          <a:xfrm rot="5400000">
            <a:off x="676884" y="2206443"/>
            <a:ext cx="204277" cy="134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Oval 104">
            <a:extLst>
              <a:ext uri="{FF2B5EF4-FFF2-40B4-BE49-F238E27FC236}">
                <a16:creationId xmlns:a16="http://schemas.microsoft.com/office/drawing/2014/main" id="{37635877-2C16-4093-B105-15F61431886D}"/>
              </a:ext>
            </a:extLst>
          </p:cNvPr>
          <p:cNvSpPr/>
          <p:nvPr/>
        </p:nvSpPr>
        <p:spPr>
          <a:xfrm>
            <a:off x="366521" y="5969540"/>
            <a:ext cx="752282" cy="34468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000" b="1" u="sng" dirty="0">
                <a:solidFill>
                  <a:schemeClr val="tx1"/>
                </a:solidFill>
              </a:rPr>
              <a:t>End</a:t>
            </a:r>
          </a:p>
        </p:txBody>
      </p:sp>
      <p:cxnSp>
        <p:nvCxnSpPr>
          <p:cNvPr id="106" name="Elbow Connector 23">
            <a:extLst>
              <a:ext uri="{FF2B5EF4-FFF2-40B4-BE49-F238E27FC236}">
                <a16:creationId xmlns:a16="http://schemas.microsoft.com/office/drawing/2014/main" id="{C7D49E90-58A4-46B7-878F-1E399D068AA8}"/>
              </a:ext>
            </a:extLst>
          </p:cNvPr>
          <p:cNvCxnSpPr>
            <a:cxnSpLocks/>
            <a:stCxn id="90" idx="1"/>
            <a:endCxn id="105" idx="6"/>
          </p:cNvCxnSpPr>
          <p:nvPr/>
        </p:nvCxnSpPr>
        <p:spPr>
          <a:xfrm rot="10800000">
            <a:off x="1118803" y="6141882"/>
            <a:ext cx="2369528" cy="2023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Flowchart: Process 109">
            <a:extLst>
              <a:ext uri="{FF2B5EF4-FFF2-40B4-BE49-F238E27FC236}">
                <a16:creationId xmlns:a16="http://schemas.microsoft.com/office/drawing/2014/main" id="{836B7DC8-F967-4F93-842F-63DA95F03389}"/>
              </a:ext>
            </a:extLst>
          </p:cNvPr>
          <p:cNvSpPr/>
          <p:nvPr/>
        </p:nvSpPr>
        <p:spPr>
          <a:xfrm>
            <a:off x="3874214" y="2062684"/>
            <a:ext cx="1586441" cy="646993"/>
          </a:xfrm>
          <a:prstGeom prst="flowChartProcess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 dirty="0">
                <a:solidFill>
                  <a:schemeClr val="tx1"/>
                </a:solidFill>
              </a:rPr>
              <a:t>Update Members Monthly Details 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0E49787-0017-401C-9E9D-972CD91E9B97}"/>
              </a:ext>
            </a:extLst>
          </p:cNvPr>
          <p:cNvCxnSpPr/>
          <p:nvPr/>
        </p:nvCxnSpPr>
        <p:spPr>
          <a:xfrm>
            <a:off x="337351" y="1703666"/>
            <a:ext cx="11558727" cy="56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CB382A1-5347-4AAE-8685-79C682E5D155}"/>
              </a:ext>
            </a:extLst>
          </p:cNvPr>
          <p:cNvCxnSpPr>
            <a:cxnSpLocks/>
          </p:cNvCxnSpPr>
          <p:nvPr/>
        </p:nvCxnSpPr>
        <p:spPr>
          <a:xfrm>
            <a:off x="1532949" y="1158673"/>
            <a:ext cx="45274" cy="5175784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E181BB4-2488-4375-8BFB-156B7626B035}"/>
              </a:ext>
            </a:extLst>
          </p:cNvPr>
          <p:cNvCxnSpPr>
            <a:cxnSpLocks/>
          </p:cNvCxnSpPr>
          <p:nvPr/>
        </p:nvCxnSpPr>
        <p:spPr>
          <a:xfrm>
            <a:off x="3295951" y="1115760"/>
            <a:ext cx="55676" cy="5306785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E2F0BEE3-2EAF-4698-838C-A5F77A354888}"/>
              </a:ext>
            </a:extLst>
          </p:cNvPr>
          <p:cNvCxnSpPr>
            <a:cxnSpLocks/>
          </p:cNvCxnSpPr>
          <p:nvPr/>
        </p:nvCxnSpPr>
        <p:spPr>
          <a:xfrm>
            <a:off x="6080342" y="1108358"/>
            <a:ext cx="48868" cy="5226099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54BAC583-CF7B-4641-8FA4-B283F53F9538}"/>
              </a:ext>
            </a:extLst>
          </p:cNvPr>
          <p:cNvCxnSpPr>
            <a:cxnSpLocks/>
          </p:cNvCxnSpPr>
          <p:nvPr/>
        </p:nvCxnSpPr>
        <p:spPr>
          <a:xfrm>
            <a:off x="8659195" y="1109831"/>
            <a:ext cx="106231" cy="5312714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C94E9651-2AC6-4E8A-A3B0-A7417FECF6C1}"/>
              </a:ext>
            </a:extLst>
          </p:cNvPr>
          <p:cNvCxnSpPr>
            <a:cxnSpLocks/>
          </p:cNvCxnSpPr>
          <p:nvPr/>
        </p:nvCxnSpPr>
        <p:spPr>
          <a:xfrm>
            <a:off x="10034650" y="1111307"/>
            <a:ext cx="74603" cy="5374160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Flowchart: Process 39">
            <a:extLst>
              <a:ext uri="{FF2B5EF4-FFF2-40B4-BE49-F238E27FC236}">
                <a16:creationId xmlns:a16="http://schemas.microsoft.com/office/drawing/2014/main" id="{C8E3D6AF-F618-425D-A846-26BAB707649B}"/>
              </a:ext>
            </a:extLst>
          </p:cNvPr>
          <p:cNvSpPr/>
          <p:nvPr/>
        </p:nvSpPr>
        <p:spPr>
          <a:xfrm>
            <a:off x="224243" y="2924377"/>
            <a:ext cx="1294253" cy="473798"/>
          </a:xfrm>
          <a:prstGeom prst="flowChartProcess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 dirty="0">
                <a:solidFill>
                  <a:schemeClr val="tx1"/>
                </a:solidFill>
              </a:rPr>
              <a:t>Periodically Update profile 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343966A3-2574-4DFB-92B6-52D1194931BD}"/>
              </a:ext>
            </a:extLst>
          </p:cNvPr>
          <p:cNvSpPr/>
          <p:nvPr/>
        </p:nvSpPr>
        <p:spPr>
          <a:xfrm>
            <a:off x="581613" y="5473913"/>
            <a:ext cx="319638" cy="28150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000" b="1" u="sng" dirty="0">
                <a:solidFill>
                  <a:schemeClr val="tx1"/>
                </a:solidFill>
              </a:rPr>
              <a:t>A</a:t>
            </a:r>
          </a:p>
        </p:txBody>
      </p:sp>
      <p:cxnSp>
        <p:nvCxnSpPr>
          <p:cNvPr id="97" name="Elbow Connector 23">
            <a:extLst>
              <a:ext uri="{FF2B5EF4-FFF2-40B4-BE49-F238E27FC236}">
                <a16:creationId xmlns:a16="http://schemas.microsoft.com/office/drawing/2014/main" id="{99B16469-E582-4E2B-88C8-5E86D143E54A}"/>
              </a:ext>
            </a:extLst>
          </p:cNvPr>
          <p:cNvCxnSpPr>
            <a:cxnSpLocks/>
            <a:stCxn id="86" idx="4"/>
            <a:endCxn id="105" idx="0"/>
          </p:cNvCxnSpPr>
          <p:nvPr/>
        </p:nvCxnSpPr>
        <p:spPr>
          <a:xfrm rot="16200000" flipH="1">
            <a:off x="634985" y="5861863"/>
            <a:ext cx="214124" cy="123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Oval 91">
            <a:extLst>
              <a:ext uri="{FF2B5EF4-FFF2-40B4-BE49-F238E27FC236}">
                <a16:creationId xmlns:a16="http://schemas.microsoft.com/office/drawing/2014/main" id="{9E351D74-3A91-493E-AFF1-9C2A51F73F1F}"/>
              </a:ext>
            </a:extLst>
          </p:cNvPr>
          <p:cNvSpPr/>
          <p:nvPr/>
        </p:nvSpPr>
        <p:spPr>
          <a:xfrm>
            <a:off x="2301220" y="3581373"/>
            <a:ext cx="342780" cy="32172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000" b="1" u="sng" dirty="0">
                <a:solidFill>
                  <a:schemeClr val="tx1"/>
                </a:solidFill>
              </a:rPr>
              <a:t>A</a:t>
            </a:r>
          </a:p>
        </p:txBody>
      </p:sp>
      <p:cxnSp>
        <p:nvCxnSpPr>
          <p:cNvPr id="102" name="Elbow Connector 23">
            <a:extLst>
              <a:ext uri="{FF2B5EF4-FFF2-40B4-BE49-F238E27FC236}">
                <a16:creationId xmlns:a16="http://schemas.microsoft.com/office/drawing/2014/main" id="{E6B42A3B-F846-4735-A208-FEF13E2BB917}"/>
              </a:ext>
            </a:extLst>
          </p:cNvPr>
          <p:cNvCxnSpPr>
            <a:cxnSpLocks/>
            <a:stCxn id="32" idx="2"/>
            <a:endCxn id="92" idx="0"/>
          </p:cNvCxnSpPr>
          <p:nvPr/>
        </p:nvCxnSpPr>
        <p:spPr>
          <a:xfrm rot="16200000" flipH="1">
            <a:off x="2381727" y="3490489"/>
            <a:ext cx="177985" cy="378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Flowchart: Decision 103">
            <a:extLst>
              <a:ext uri="{FF2B5EF4-FFF2-40B4-BE49-F238E27FC236}">
                <a16:creationId xmlns:a16="http://schemas.microsoft.com/office/drawing/2014/main" id="{50EA1431-F596-4F7B-9ABC-50658255871C}"/>
              </a:ext>
            </a:extLst>
          </p:cNvPr>
          <p:cNvSpPr/>
          <p:nvPr/>
        </p:nvSpPr>
        <p:spPr>
          <a:xfrm>
            <a:off x="10226723" y="3171760"/>
            <a:ext cx="1566418" cy="934650"/>
          </a:xfrm>
          <a:prstGeom prst="flowChartDecisi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 dirty="0">
                <a:solidFill>
                  <a:schemeClr val="tx1"/>
                </a:solidFill>
              </a:rPr>
              <a:t>Both Approved</a:t>
            </a:r>
            <a:r>
              <a:rPr lang="en-PH" sz="1000" dirty="0">
                <a:solidFill>
                  <a:schemeClr val="tx1"/>
                </a:solidFill>
              </a:rPr>
              <a:t> ?</a:t>
            </a:r>
          </a:p>
        </p:txBody>
      </p:sp>
      <p:cxnSp>
        <p:nvCxnSpPr>
          <p:cNvPr id="120" name="Elbow Connector 23">
            <a:extLst>
              <a:ext uri="{FF2B5EF4-FFF2-40B4-BE49-F238E27FC236}">
                <a16:creationId xmlns:a16="http://schemas.microsoft.com/office/drawing/2014/main" id="{B96085B3-1A77-4710-973E-6133B1A89697}"/>
              </a:ext>
            </a:extLst>
          </p:cNvPr>
          <p:cNvCxnSpPr>
            <a:cxnSpLocks/>
            <a:stCxn id="104" idx="2"/>
            <a:endCxn id="88" idx="0"/>
          </p:cNvCxnSpPr>
          <p:nvPr/>
        </p:nvCxnSpPr>
        <p:spPr>
          <a:xfrm rot="16200000" flipH="1">
            <a:off x="10708756" y="4407586"/>
            <a:ext cx="639842" cy="3749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Oval 123">
            <a:extLst>
              <a:ext uri="{FF2B5EF4-FFF2-40B4-BE49-F238E27FC236}">
                <a16:creationId xmlns:a16="http://schemas.microsoft.com/office/drawing/2014/main" id="{EA171B17-8873-4CD8-A976-1DB36BB0B967}"/>
              </a:ext>
            </a:extLst>
          </p:cNvPr>
          <p:cNvSpPr/>
          <p:nvPr/>
        </p:nvSpPr>
        <p:spPr>
          <a:xfrm>
            <a:off x="11384896" y="3923669"/>
            <a:ext cx="281478" cy="29254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000" b="1" u="sng" dirty="0">
                <a:solidFill>
                  <a:schemeClr val="tx1"/>
                </a:solidFill>
              </a:rPr>
              <a:t>B</a:t>
            </a:r>
          </a:p>
        </p:txBody>
      </p:sp>
      <p:cxnSp>
        <p:nvCxnSpPr>
          <p:cNvPr id="125" name="Elbow Connector 23">
            <a:extLst>
              <a:ext uri="{FF2B5EF4-FFF2-40B4-BE49-F238E27FC236}">
                <a16:creationId xmlns:a16="http://schemas.microsoft.com/office/drawing/2014/main" id="{0CB0A982-558A-406A-B988-3AE5E4538391}"/>
              </a:ext>
            </a:extLst>
          </p:cNvPr>
          <p:cNvCxnSpPr>
            <a:cxnSpLocks/>
            <a:stCxn id="104" idx="3"/>
            <a:endCxn id="124" idx="6"/>
          </p:cNvCxnSpPr>
          <p:nvPr/>
        </p:nvCxnSpPr>
        <p:spPr>
          <a:xfrm flipH="1">
            <a:off x="11666374" y="3639085"/>
            <a:ext cx="126767" cy="430857"/>
          </a:xfrm>
          <a:prstGeom prst="bentConnector3">
            <a:avLst>
              <a:gd name="adj1" fmla="val -18033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Oval 131">
            <a:extLst>
              <a:ext uri="{FF2B5EF4-FFF2-40B4-BE49-F238E27FC236}">
                <a16:creationId xmlns:a16="http://schemas.microsoft.com/office/drawing/2014/main" id="{3E3165F3-0D75-4022-BAAF-99DB7CF5D328}"/>
              </a:ext>
            </a:extLst>
          </p:cNvPr>
          <p:cNvSpPr/>
          <p:nvPr/>
        </p:nvSpPr>
        <p:spPr>
          <a:xfrm>
            <a:off x="6356988" y="6049118"/>
            <a:ext cx="296876" cy="27391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000" b="1" u="sng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7076EB5-8E7E-41DA-B079-1B5CB53E5C2F}"/>
              </a:ext>
            </a:extLst>
          </p:cNvPr>
          <p:cNvSpPr txBox="1"/>
          <p:nvPr/>
        </p:nvSpPr>
        <p:spPr>
          <a:xfrm>
            <a:off x="11746682" y="3288005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dirty="0"/>
              <a:t>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747989E-E4CC-4343-BA1C-3B229162EE2F}"/>
              </a:ext>
            </a:extLst>
          </p:cNvPr>
          <p:cNvSpPr txBox="1"/>
          <p:nvPr/>
        </p:nvSpPr>
        <p:spPr>
          <a:xfrm>
            <a:off x="2034993" y="3329243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dirty="0"/>
              <a:t>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4A5D65C-1F09-4182-8791-6652998D6CB2}"/>
              </a:ext>
            </a:extLst>
          </p:cNvPr>
          <p:cNvSpPr txBox="1"/>
          <p:nvPr/>
        </p:nvSpPr>
        <p:spPr>
          <a:xfrm>
            <a:off x="3035186" y="2809215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dirty="0"/>
              <a:t>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1834EA0-A18D-40E7-876F-D4EDE636B253}"/>
              </a:ext>
            </a:extLst>
          </p:cNvPr>
          <p:cNvSpPr txBox="1"/>
          <p:nvPr/>
        </p:nvSpPr>
        <p:spPr>
          <a:xfrm>
            <a:off x="10739375" y="4080545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dirty="0"/>
              <a:t>Y</a:t>
            </a:r>
          </a:p>
        </p:txBody>
      </p:sp>
      <p:sp>
        <p:nvSpPr>
          <p:cNvPr id="83" name="Flowchart: Decision 82">
            <a:extLst>
              <a:ext uri="{FF2B5EF4-FFF2-40B4-BE49-F238E27FC236}">
                <a16:creationId xmlns:a16="http://schemas.microsoft.com/office/drawing/2014/main" id="{9BA06FB3-6D27-4A7B-973A-A197B2C3C582}"/>
              </a:ext>
            </a:extLst>
          </p:cNvPr>
          <p:cNvSpPr/>
          <p:nvPr/>
        </p:nvSpPr>
        <p:spPr>
          <a:xfrm>
            <a:off x="4196274" y="4876117"/>
            <a:ext cx="1720058" cy="759281"/>
          </a:xfrm>
          <a:prstGeom prst="flowChartDecisi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200" dirty="0">
                <a:solidFill>
                  <a:schemeClr val="tx1"/>
                </a:solidFill>
              </a:rPr>
              <a:t>Approved</a:t>
            </a:r>
            <a:r>
              <a:rPr lang="en-PH" sz="1000" dirty="0">
                <a:solidFill>
                  <a:schemeClr val="tx1"/>
                </a:solidFill>
              </a:rPr>
              <a:t> ?</a:t>
            </a:r>
          </a:p>
        </p:txBody>
      </p:sp>
      <p:sp>
        <p:nvSpPr>
          <p:cNvPr id="109" name="Flowchart: Process 108">
            <a:extLst>
              <a:ext uri="{FF2B5EF4-FFF2-40B4-BE49-F238E27FC236}">
                <a16:creationId xmlns:a16="http://schemas.microsoft.com/office/drawing/2014/main" id="{7E62FC48-300C-4D7E-A997-92B0112E705E}"/>
              </a:ext>
            </a:extLst>
          </p:cNvPr>
          <p:cNvSpPr/>
          <p:nvPr/>
        </p:nvSpPr>
        <p:spPr>
          <a:xfrm>
            <a:off x="4923140" y="5955061"/>
            <a:ext cx="1118005" cy="467484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 dirty="0">
                <a:solidFill>
                  <a:schemeClr val="tx1"/>
                </a:solidFill>
              </a:rPr>
              <a:t>Cancel Application</a:t>
            </a:r>
          </a:p>
        </p:txBody>
      </p:sp>
      <p:cxnSp>
        <p:nvCxnSpPr>
          <p:cNvPr id="119" name="Elbow Connector 23">
            <a:extLst>
              <a:ext uri="{FF2B5EF4-FFF2-40B4-BE49-F238E27FC236}">
                <a16:creationId xmlns:a16="http://schemas.microsoft.com/office/drawing/2014/main" id="{0C0A7918-F048-489A-B557-CA47B3A273B4}"/>
              </a:ext>
            </a:extLst>
          </p:cNvPr>
          <p:cNvCxnSpPr>
            <a:cxnSpLocks/>
            <a:stCxn id="83" idx="1"/>
            <a:endCxn id="90" idx="0"/>
          </p:cNvCxnSpPr>
          <p:nvPr/>
        </p:nvCxnSpPr>
        <p:spPr>
          <a:xfrm rot="10800000" flipV="1">
            <a:off x="4047334" y="5255757"/>
            <a:ext cx="148940" cy="64454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Elbow Connector 23">
            <a:extLst>
              <a:ext uri="{FF2B5EF4-FFF2-40B4-BE49-F238E27FC236}">
                <a16:creationId xmlns:a16="http://schemas.microsoft.com/office/drawing/2014/main" id="{FF2DBC30-AA85-41B2-880A-683C1CB01C69}"/>
              </a:ext>
            </a:extLst>
          </p:cNvPr>
          <p:cNvCxnSpPr>
            <a:cxnSpLocks/>
            <a:stCxn id="83" idx="2"/>
            <a:endCxn id="109" idx="1"/>
          </p:cNvCxnSpPr>
          <p:nvPr/>
        </p:nvCxnSpPr>
        <p:spPr>
          <a:xfrm rot="5400000">
            <a:off x="4713020" y="5845519"/>
            <a:ext cx="553405" cy="133163"/>
          </a:xfrm>
          <a:prstGeom prst="bentConnector4">
            <a:avLst>
              <a:gd name="adj1" fmla="val 28881"/>
              <a:gd name="adj2" fmla="val 27166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D0ABF761-6834-4D96-81F1-0B385174E7CB}"/>
              </a:ext>
            </a:extLst>
          </p:cNvPr>
          <p:cNvSpPr txBox="1"/>
          <p:nvPr/>
        </p:nvSpPr>
        <p:spPr>
          <a:xfrm>
            <a:off x="5090761" y="5600028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dirty="0"/>
              <a:t>N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7FDA0815-DB5F-469C-989F-A6EEE304AFD9}"/>
              </a:ext>
            </a:extLst>
          </p:cNvPr>
          <p:cNvSpPr txBox="1"/>
          <p:nvPr/>
        </p:nvSpPr>
        <p:spPr>
          <a:xfrm>
            <a:off x="4061858" y="4956660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dirty="0"/>
              <a:t>Y</a:t>
            </a:r>
          </a:p>
        </p:txBody>
      </p:sp>
      <p:cxnSp>
        <p:nvCxnSpPr>
          <p:cNvPr id="134" name="Elbow Connector 23">
            <a:extLst>
              <a:ext uri="{FF2B5EF4-FFF2-40B4-BE49-F238E27FC236}">
                <a16:creationId xmlns:a16="http://schemas.microsoft.com/office/drawing/2014/main" id="{458277D9-4292-4908-A89A-584EB127FD79}"/>
              </a:ext>
            </a:extLst>
          </p:cNvPr>
          <p:cNvCxnSpPr>
            <a:cxnSpLocks/>
            <a:stCxn id="109" idx="3"/>
            <a:endCxn id="132" idx="2"/>
          </p:cNvCxnSpPr>
          <p:nvPr/>
        </p:nvCxnSpPr>
        <p:spPr>
          <a:xfrm flipV="1">
            <a:off x="6041145" y="6186077"/>
            <a:ext cx="315843" cy="272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3DBD4352-98FD-4CCE-B385-C4233B5C00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7640" y="970498"/>
            <a:ext cx="910722" cy="483570"/>
          </a:xfrm>
          <a:prstGeom prst="rect">
            <a:avLst/>
          </a:prstGeom>
        </p:spPr>
      </p:pic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3D534CBD-C7FB-4BEE-A329-4829BACF28F1}"/>
              </a:ext>
            </a:extLst>
          </p:cNvPr>
          <p:cNvCxnSpPr>
            <a:cxnSpLocks/>
          </p:cNvCxnSpPr>
          <p:nvPr/>
        </p:nvCxnSpPr>
        <p:spPr>
          <a:xfrm>
            <a:off x="7485804" y="1260758"/>
            <a:ext cx="55039" cy="5155042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7CD4E48E-4EF1-4F50-860E-0355B14C9A7C}"/>
              </a:ext>
            </a:extLst>
          </p:cNvPr>
          <p:cNvSpPr txBox="1"/>
          <p:nvPr/>
        </p:nvSpPr>
        <p:spPr>
          <a:xfrm>
            <a:off x="6112689" y="1470886"/>
            <a:ext cx="1076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200" dirty="0"/>
              <a:t>Accountant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60326ECC-7333-4654-AC1A-6AC74386EFEA}"/>
              </a:ext>
            </a:extLst>
          </p:cNvPr>
          <p:cNvSpPr/>
          <p:nvPr/>
        </p:nvSpPr>
        <p:spPr>
          <a:xfrm>
            <a:off x="4217995" y="4597902"/>
            <a:ext cx="281478" cy="29254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000" b="1" u="sng" dirty="0">
                <a:solidFill>
                  <a:schemeClr val="tx1"/>
                </a:solidFill>
              </a:rPr>
              <a:t>B</a:t>
            </a:r>
          </a:p>
        </p:txBody>
      </p:sp>
      <p:cxnSp>
        <p:nvCxnSpPr>
          <p:cNvPr id="100" name="Elbow Connector 23">
            <a:extLst>
              <a:ext uri="{FF2B5EF4-FFF2-40B4-BE49-F238E27FC236}">
                <a16:creationId xmlns:a16="http://schemas.microsoft.com/office/drawing/2014/main" id="{E52227F9-90BE-477C-81FF-278AEA957267}"/>
              </a:ext>
            </a:extLst>
          </p:cNvPr>
          <p:cNvCxnSpPr>
            <a:cxnSpLocks/>
            <a:stCxn id="57" idx="6"/>
            <a:endCxn id="83" idx="0"/>
          </p:cNvCxnSpPr>
          <p:nvPr/>
        </p:nvCxnSpPr>
        <p:spPr>
          <a:xfrm>
            <a:off x="4499473" y="4744175"/>
            <a:ext cx="556830" cy="13194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35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ectangle 112">
            <a:extLst>
              <a:ext uri="{FF2B5EF4-FFF2-40B4-BE49-F238E27FC236}">
                <a16:creationId xmlns:a16="http://schemas.microsoft.com/office/drawing/2014/main" id="{CC3ADAE8-5DF1-67DC-041E-2F7AC5CC5BB4}"/>
              </a:ext>
            </a:extLst>
          </p:cNvPr>
          <p:cNvSpPr/>
          <p:nvPr/>
        </p:nvSpPr>
        <p:spPr>
          <a:xfrm>
            <a:off x="74469" y="3698575"/>
            <a:ext cx="1707121" cy="1684537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87A17F9-B6F1-4B1F-A0BC-ECAE521D8F6D}"/>
              </a:ext>
            </a:extLst>
          </p:cNvPr>
          <p:cNvGrpSpPr/>
          <p:nvPr/>
        </p:nvGrpSpPr>
        <p:grpSpPr>
          <a:xfrm>
            <a:off x="501327" y="938030"/>
            <a:ext cx="880429" cy="730210"/>
            <a:chOff x="1261238" y="1532971"/>
            <a:chExt cx="2315074" cy="91062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BA0613A-77F3-490E-AF6B-FE59A5B489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9211" r="8947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5289" y="1532971"/>
              <a:ext cx="1126971" cy="574089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18A7B16-D2F5-4393-B963-6B436B1003C9}"/>
                </a:ext>
              </a:extLst>
            </p:cNvPr>
            <p:cNvSpPr txBox="1"/>
            <p:nvPr/>
          </p:nvSpPr>
          <p:spPr>
            <a:xfrm>
              <a:off x="1261238" y="2142339"/>
              <a:ext cx="2315074" cy="301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PH" sz="1200" dirty="0"/>
                <a:t>Applicant</a:t>
              </a:r>
            </a:p>
          </p:txBody>
        </p:sp>
      </p:grpSp>
      <p:pic>
        <p:nvPicPr>
          <p:cNvPr id="9" name="Picture 8" descr="MC900357085.WMF">
            <a:extLst>
              <a:ext uri="{FF2B5EF4-FFF2-40B4-BE49-F238E27FC236}">
                <a16:creationId xmlns:a16="http://schemas.microsoft.com/office/drawing/2014/main" id="{0B47C92D-3D23-41CC-B6BF-C2134BA62B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b="13864"/>
          <a:stretch/>
        </p:blipFill>
        <p:spPr>
          <a:xfrm>
            <a:off x="4022503" y="957700"/>
            <a:ext cx="868609" cy="467984"/>
          </a:xfrm>
          <a:prstGeom prst="rect">
            <a:avLst/>
          </a:prstGeom>
        </p:spPr>
      </p:pic>
      <p:pic>
        <p:nvPicPr>
          <p:cNvPr id="11" name="Picture 3" descr="C:\Program Files\Microsoft Office\MEDIA\CAGCAT10\j0292020.wmf">
            <a:extLst>
              <a:ext uri="{FF2B5EF4-FFF2-40B4-BE49-F238E27FC236}">
                <a16:creationId xmlns:a16="http://schemas.microsoft.com/office/drawing/2014/main" id="{E1202AD2-3853-47E6-8F08-A77CD5CA0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87244" y="985817"/>
            <a:ext cx="714425" cy="467484"/>
          </a:xfrm>
          <a:prstGeom prst="rect">
            <a:avLst/>
          </a:prstGeom>
          <a:noFill/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6055312-9DCA-4772-9191-C42AF6AA12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65622" y="973215"/>
            <a:ext cx="880429" cy="4674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9821871-CC51-4C06-AF8C-0B77317658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35903" y="890679"/>
            <a:ext cx="1076325" cy="5715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B80C7DA-801C-45BC-B299-3B132D185AB3}"/>
              </a:ext>
            </a:extLst>
          </p:cNvPr>
          <p:cNvSpPr txBox="1"/>
          <p:nvPr/>
        </p:nvSpPr>
        <p:spPr>
          <a:xfrm>
            <a:off x="7500555" y="1454837"/>
            <a:ext cx="1076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200" dirty="0"/>
              <a:t>Credit Officer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0653FB6-55DA-4B08-A3EE-5B15A6C3416D}"/>
              </a:ext>
            </a:extLst>
          </p:cNvPr>
          <p:cNvSpPr txBox="1"/>
          <p:nvPr/>
        </p:nvSpPr>
        <p:spPr>
          <a:xfrm>
            <a:off x="4017607" y="1432090"/>
            <a:ext cx="1027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200" dirty="0"/>
              <a:t>Processor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449086-CC25-47C9-A1FB-DA25479FC9C9}"/>
              </a:ext>
            </a:extLst>
          </p:cNvPr>
          <p:cNvSpPr txBox="1"/>
          <p:nvPr/>
        </p:nvSpPr>
        <p:spPr>
          <a:xfrm>
            <a:off x="2022178" y="1435689"/>
            <a:ext cx="1027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200" dirty="0"/>
              <a:t>Comaker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1EEC7DF-3D79-47B1-914B-5D149D9D476E}"/>
              </a:ext>
            </a:extLst>
          </p:cNvPr>
          <p:cNvSpPr txBox="1"/>
          <p:nvPr/>
        </p:nvSpPr>
        <p:spPr>
          <a:xfrm>
            <a:off x="10419579" y="1462179"/>
            <a:ext cx="1027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200" dirty="0"/>
              <a:t>Approver</a:t>
            </a:r>
          </a:p>
        </p:txBody>
      </p:sp>
      <p:sp>
        <p:nvSpPr>
          <p:cNvPr id="24" name="Flowchart: Process 23">
            <a:extLst>
              <a:ext uri="{FF2B5EF4-FFF2-40B4-BE49-F238E27FC236}">
                <a16:creationId xmlns:a16="http://schemas.microsoft.com/office/drawing/2014/main" id="{0472153C-BDA5-4E2D-B086-423A4493C98B}"/>
              </a:ext>
            </a:extLst>
          </p:cNvPr>
          <p:cNvSpPr/>
          <p:nvPr/>
        </p:nvSpPr>
        <p:spPr>
          <a:xfrm>
            <a:off x="116096" y="2263874"/>
            <a:ext cx="1348424" cy="660997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 dirty="0">
                <a:solidFill>
                  <a:schemeClr val="tx1"/>
                </a:solidFill>
              </a:rPr>
              <a:t>Create/Submit Loan Application</a:t>
            </a:r>
            <a:r>
              <a:rPr lang="en-PH" sz="1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6" name="Flowchart: Process 25">
            <a:extLst>
              <a:ext uri="{FF2B5EF4-FFF2-40B4-BE49-F238E27FC236}">
                <a16:creationId xmlns:a16="http://schemas.microsoft.com/office/drawing/2014/main" id="{3949DA6B-1E12-418F-9CB6-0828E0F525A9}"/>
              </a:ext>
            </a:extLst>
          </p:cNvPr>
          <p:cNvSpPr/>
          <p:nvPr/>
        </p:nvSpPr>
        <p:spPr>
          <a:xfrm>
            <a:off x="1798458" y="2085924"/>
            <a:ext cx="1329789" cy="543088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600" dirty="0">
                <a:solidFill>
                  <a:schemeClr val="tx1"/>
                </a:solidFill>
              </a:rPr>
              <a:t>Approved/ Disapproved</a:t>
            </a:r>
            <a:r>
              <a:rPr lang="en-PH" sz="1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8" name="Flowchart: Process 27">
            <a:extLst>
              <a:ext uri="{FF2B5EF4-FFF2-40B4-BE49-F238E27FC236}">
                <a16:creationId xmlns:a16="http://schemas.microsoft.com/office/drawing/2014/main" id="{3EFB22BF-09C1-4CA0-98AF-76C633716586}"/>
              </a:ext>
            </a:extLst>
          </p:cNvPr>
          <p:cNvSpPr/>
          <p:nvPr/>
        </p:nvSpPr>
        <p:spPr>
          <a:xfrm>
            <a:off x="4954588" y="3463202"/>
            <a:ext cx="1001835" cy="448357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 dirty="0">
                <a:solidFill>
                  <a:schemeClr val="tx1"/>
                </a:solidFill>
              </a:rPr>
              <a:t>Update Details </a:t>
            </a:r>
          </a:p>
        </p:txBody>
      </p:sp>
      <p:sp>
        <p:nvSpPr>
          <p:cNvPr id="30" name="Flowchart: Process 29">
            <a:extLst>
              <a:ext uri="{FF2B5EF4-FFF2-40B4-BE49-F238E27FC236}">
                <a16:creationId xmlns:a16="http://schemas.microsoft.com/office/drawing/2014/main" id="{40A14D2B-BAD5-43A8-829C-1FC532B96AE5}"/>
              </a:ext>
            </a:extLst>
          </p:cNvPr>
          <p:cNvSpPr/>
          <p:nvPr/>
        </p:nvSpPr>
        <p:spPr>
          <a:xfrm>
            <a:off x="6204890" y="3424956"/>
            <a:ext cx="1225254" cy="656858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 dirty="0">
                <a:solidFill>
                  <a:schemeClr val="tx1"/>
                </a:solidFill>
              </a:rPr>
              <a:t>Update Details Approve/ Dis </a:t>
            </a:r>
          </a:p>
        </p:txBody>
      </p:sp>
      <p:sp>
        <p:nvSpPr>
          <p:cNvPr id="32" name="Flowchart: Decision 31">
            <a:extLst>
              <a:ext uri="{FF2B5EF4-FFF2-40B4-BE49-F238E27FC236}">
                <a16:creationId xmlns:a16="http://schemas.microsoft.com/office/drawing/2014/main" id="{3303B58E-8EBE-427A-BF75-BD25E92755FC}"/>
              </a:ext>
            </a:extLst>
          </p:cNvPr>
          <p:cNvSpPr/>
          <p:nvPr/>
        </p:nvSpPr>
        <p:spPr>
          <a:xfrm>
            <a:off x="1818362" y="2940129"/>
            <a:ext cx="1300934" cy="463259"/>
          </a:xfrm>
          <a:prstGeom prst="flowChartDecisi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 dirty="0">
                <a:solidFill>
                  <a:schemeClr val="tx1"/>
                </a:solidFill>
              </a:rPr>
              <a:t>Agree</a:t>
            </a:r>
            <a:r>
              <a:rPr lang="en-PH" sz="1000" dirty="0">
                <a:solidFill>
                  <a:schemeClr val="tx1"/>
                </a:solidFill>
              </a:rPr>
              <a:t> ?</a:t>
            </a:r>
          </a:p>
        </p:txBody>
      </p:sp>
      <p:sp>
        <p:nvSpPr>
          <p:cNvPr id="34" name="Flowchart: Process 33">
            <a:extLst>
              <a:ext uri="{FF2B5EF4-FFF2-40B4-BE49-F238E27FC236}">
                <a16:creationId xmlns:a16="http://schemas.microsoft.com/office/drawing/2014/main" id="{CB5D2993-1012-4B10-AD6C-085F888E9D26}"/>
              </a:ext>
            </a:extLst>
          </p:cNvPr>
          <p:cNvSpPr/>
          <p:nvPr/>
        </p:nvSpPr>
        <p:spPr>
          <a:xfrm>
            <a:off x="210424" y="3859546"/>
            <a:ext cx="1104815" cy="641329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 dirty="0">
                <a:solidFill>
                  <a:schemeClr val="tx1"/>
                </a:solidFill>
              </a:rPr>
              <a:t>Print/ Upload Form</a:t>
            </a:r>
          </a:p>
        </p:txBody>
      </p:sp>
      <p:cxnSp>
        <p:nvCxnSpPr>
          <p:cNvPr id="35" name="Elbow Connector 23">
            <a:extLst>
              <a:ext uri="{FF2B5EF4-FFF2-40B4-BE49-F238E27FC236}">
                <a16:creationId xmlns:a16="http://schemas.microsoft.com/office/drawing/2014/main" id="{5E2D50CB-6567-4DA2-A75C-2013193FAB04}"/>
              </a:ext>
            </a:extLst>
          </p:cNvPr>
          <p:cNvCxnSpPr>
            <a:cxnSpLocks/>
            <a:stCxn id="24" idx="3"/>
            <a:endCxn id="26" idx="1"/>
          </p:cNvCxnSpPr>
          <p:nvPr/>
        </p:nvCxnSpPr>
        <p:spPr>
          <a:xfrm flipV="1">
            <a:off x="1464520" y="2357468"/>
            <a:ext cx="333938" cy="23690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23">
            <a:extLst>
              <a:ext uri="{FF2B5EF4-FFF2-40B4-BE49-F238E27FC236}">
                <a16:creationId xmlns:a16="http://schemas.microsoft.com/office/drawing/2014/main" id="{355C8F5C-736D-497E-838C-3491FC504B1F}"/>
              </a:ext>
            </a:extLst>
          </p:cNvPr>
          <p:cNvCxnSpPr>
            <a:cxnSpLocks/>
            <a:stCxn id="26" idx="2"/>
            <a:endCxn id="32" idx="0"/>
          </p:cNvCxnSpPr>
          <p:nvPr/>
        </p:nvCxnSpPr>
        <p:spPr>
          <a:xfrm rot="16200000" flipH="1">
            <a:off x="2310533" y="2781832"/>
            <a:ext cx="311117" cy="547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Elbow Connector 23">
            <a:extLst>
              <a:ext uri="{FF2B5EF4-FFF2-40B4-BE49-F238E27FC236}">
                <a16:creationId xmlns:a16="http://schemas.microsoft.com/office/drawing/2014/main" id="{6B2B6DA1-5EAC-48F9-A759-617502972083}"/>
              </a:ext>
            </a:extLst>
          </p:cNvPr>
          <p:cNvCxnSpPr>
            <a:cxnSpLocks/>
          </p:cNvCxnSpPr>
          <p:nvPr/>
        </p:nvCxnSpPr>
        <p:spPr>
          <a:xfrm rot="16200000" flipH="1">
            <a:off x="5267793" y="3300133"/>
            <a:ext cx="299569" cy="895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Flowchart: Process 61">
            <a:extLst>
              <a:ext uri="{FF2B5EF4-FFF2-40B4-BE49-F238E27FC236}">
                <a16:creationId xmlns:a16="http://schemas.microsoft.com/office/drawing/2014/main" id="{054BB3D5-71DA-4073-8629-7918394084FC}"/>
              </a:ext>
            </a:extLst>
          </p:cNvPr>
          <p:cNvSpPr/>
          <p:nvPr/>
        </p:nvSpPr>
        <p:spPr>
          <a:xfrm>
            <a:off x="3476731" y="3734950"/>
            <a:ext cx="1329789" cy="1112232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 dirty="0">
                <a:solidFill>
                  <a:schemeClr val="tx1"/>
                </a:solidFill>
              </a:rPr>
              <a:t>Update Status /  For Submission – record monthly Amortization </a:t>
            </a:r>
          </a:p>
        </p:txBody>
      </p:sp>
      <p:sp>
        <p:nvSpPr>
          <p:cNvPr id="64" name="Flowchart: Process 63">
            <a:extLst>
              <a:ext uri="{FF2B5EF4-FFF2-40B4-BE49-F238E27FC236}">
                <a16:creationId xmlns:a16="http://schemas.microsoft.com/office/drawing/2014/main" id="{A71C2A54-12A9-4B19-A8EA-ECB71C61B827}"/>
              </a:ext>
            </a:extLst>
          </p:cNvPr>
          <p:cNvSpPr/>
          <p:nvPr/>
        </p:nvSpPr>
        <p:spPr>
          <a:xfrm>
            <a:off x="243475" y="4783047"/>
            <a:ext cx="1034249" cy="484583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 dirty="0">
                <a:solidFill>
                  <a:schemeClr val="tx1"/>
                </a:solidFill>
              </a:rPr>
              <a:t>File/Submit Application</a:t>
            </a: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32DEE60C-1BF9-41C4-A55D-29C79E31E4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13170" y="971350"/>
            <a:ext cx="809625" cy="47625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046B4174-BA7F-4D47-A1C5-E1EBD9001E5D}"/>
              </a:ext>
            </a:extLst>
          </p:cNvPr>
          <p:cNvSpPr txBox="1"/>
          <p:nvPr/>
        </p:nvSpPr>
        <p:spPr>
          <a:xfrm>
            <a:off x="8844957" y="1464053"/>
            <a:ext cx="12287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200" dirty="0"/>
              <a:t>Audit Officer</a:t>
            </a:r>
          </a:p>
        </p:txBody>
      </p:sp>
      <p:cxnSp>
        <p:nvCxnSpPr>
          <p:cNvPr id="73" name="Elbow Connector 23">
            <a:extLst>
              <a:ext uri="{FF2B5EF4-FFF2-40B4-BE49-F238E27FC236}">
                <a16:creationId xmlns:a16="http://schemas.microsoft.com/office/drawing/2014/main" id="{455F49F3-E492-4500-9EC7-F7051A550C75}"/>
              </a:ext>
            </a:extLst>
          </p:cNvPr>
          <p:cNvCxnSpPr>
            <a:cxnSpLocks/>
            <a:stCxn id="62" idx="1"/>
            <a:endCxn id="34" idx="3"/>
          </p:cNvCxnSpPr>
          <p:nvPr/>
        </p:nvCxnSpPr>
        <p:spPr>
          <a:xfrm rot="10800000">
            <a:off x="1315239" y="4180212"/>
            <a:ext cx="2161492" cy="11085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Elbow Connector 23">
            <a:extLst>
              <a:ext uri="{FF2B5EF4-FFF2-40B4-BE49-F238E27FC236}">
                <a16:creationId xmlns:a16="http://schemas.microsoft.com/office/drawing/2014/main" id="{AB261012-88A9-46A6-9078-3F39B63281B0}"/>
              </a:ext>
            </a:extLst>
          </p:cNvPr>
          <p:cNvCxnSpPr>
            <a:cxnSpLocks/>
            <a:stCxn id="34" idx="2"/>
            <a:endCxn id="64" idx="0"/>
          </p:cNvCxnSpPr>
          <p:nvPr/>
        </p:nvCxnSpPr>
        <p:spPr>
          <a:xfrm rot="5400000">
            <a:off x="620630" y="4640845"/>
            <a:ext cx="282172" cy="223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lbow Connector 23">
            <a:extLst>
              <a:ext uri="{FF2B5EF4-FFF2-40B4-BE49-F238E27FC236}">
                <a16:creationId xmlns:a16="http://schemas.microsoft.com/office/drawing/2014/main" id="{8681F92D-DC9F-4C06-A499-E161E8259430}"/>
              </a:ext>
            </a:extLst>
          </p:cNvPr>
          <p:cNvCxnSpPr>
            <a:cxnSpLocks/>
            <a:endCxn id="83" idx="0"/>
          </p:cNvCxnSpPr>
          <p:nvPr/>
        </p:nvCxnSpPr>
        <p:spPr>
          <a:xfrm flipV="1">
            <a:off x="1277724" y="5171077"/>
            <a:ext cx="3778579" cy="149061"/>
          </a:xfrm>
          <a:prstGeom prst="bentConnector4">
            <a:avLst>
              <a:gd name="adj1" fmla="val 38620"/>
              <a:gd name="adj2" fmla="val 25336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Flowchart: Process 89">
            <a:extLst>
              <a:ext uri="{FF2B5EF4-FFF2-40B4-BE49-F238E27FC236}">
                <a16:creationId xmlns:a16="http://schemas.microsoft.com/office/drawing/2014/main" id="{84EAEF03-B14B-4C11-880A-7F2C73A5847E}"/>
              </a:ext>
            </a:extLst>
          </p:cNvPr>
          <p:cNvSpPr/>
          <p:nvPr/>
        </p:nvSpPr>
        <p:spPr>
          <a:xfrm>
            <a:off x="3488331" y="6062529"/>
            <a:ext cx="1118005" cy="523626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 dirty="0">
                <a:solidFill>
                  <a:schemeClr val="tx1"/>
                </a:solidFill>
              </a:rPr>
              <a:t>File Application</a:t>
            </a:r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75A6D434-FD29-4CB6-A6E9-0FA6D0B0E126}"/>
              </a:ext>
            </a:extLst>
          </p:cNvPr>
          <p:cNvSpPr/>
          <p:nvPr/>
        </p:nvSpPr>
        <p:spPr>
          <a:xfrm>
            <a:off x="403554" y="1760294"/>
            <a:ext cx="752282" cy="34468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200" dirty="0">
                <a:solidFill>
                  <a:schemeClr val="tx1"/>
                </a:solidFill>
              </a:rPr>
              <a:t>Start</a:t>
            </a:r>
            <a:endParaRPr lang="en-PH" sz="1200" b="1" u="sng" dirty="0">
              <a:solidFill>
                <a:schemeClr val="tx1"/>
              </a:solidFill>
            </a:endParaRPr>
          </a:p>
        </p:txBody>
      </p:sp>
      <p:cxnSp>
        <p:nvCxnSpPr>
          <p:cNvPr id="101" name="Elbow Connector 23">
            <a:extLst>
              <a:ext uri="{FF2B5EF4-FFF2-40B4-BE49-F238E27FC236}">
                <a16:creationId xmlns:a16="http://schemas.microsoft.com/office/drawing/2014/main" id="{675030F1-3447-426C-859C-099A0F348C97}"/>
              </a:ext>
            </a:extLst>
          </p:cNvPr>
          <p:cNvCxnSpPr>
            <a:cxnSpLocks/>
            <a:stCxn id="99" idx="4"/>
            <a:endCxn id="24" idx="0"/>
          </p:cNvCxnSpPr>
          <p:nvPr/>
        </p:nvCxnSpPr>
        <p:spPr>
          <a:xfrm rot="16200000" flipH="1">
            <a:off x="705553" y="2179119"/>
            <a:ext cx="158896" cy="1061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Oval 104">
            <a:extLst>
              <a:ext uri="{FF2B5EF4-FFF2-40B4-BE49-F238E27FC236}">
                <a16:creationId xmlns:a16="http://schemas.microsoft.com/office/drawing/2014/main" id="{37635877-2C16-4093-B105-15F61431886D}"/>
              </a:ext>
            </a:extLst>
          </p:cNvPr>
          <p:cNvSpPr/>
          <p:nvPr/>
        </p:nvSpPr>
        <p:spPr>
          <a:xfrm>
            <a:off x="366521" y="5969540"/>
            <a:ext cx="752282" cy="34468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000" b="1" u="sng" dirty="0">
                <a:solidFill>
                  <a:schemeClr val="tx1"/>
                </a:solidFill>
              </a:rPr>
              <a:t>End</a:t>
            </a:r>
          </a:p>
        </p:txBody>
      </p:sp>
      <p:cxnSp>
        <p:nvCxnSpPr>
          <p:cNvPr id="106" name="Elbow Connector 23">
            <a:extLst>
              <a:ext uri="{FF2B5EF4-FFF2-40B4-BE49-F238E27FC236}">
                <a16:creationId xmlns:a16="http://schemas.microsoft.com/office/drawing/2014/main" id="{C7D49E90-58A4-46B7-878F-1E399D068AA8}"/>
              </a:ext>
            </a:extLst>
          </p:cNvPr>
          <p:cNvCxnSpPr>
            <a:cxnSpLocks/>
            <a:stCxn id="90" idx="1"/>
            <a:endCxn id="105" idx="6"/>
          </p:cNvCxnSpPr>
          <p:nvPr/>
        </p:nvCxnSpPr>
        <p:spPr>
          <a:xfrm rot="10800000">
            <a:off x="1118803" y="6141882"/>
            <a:ext cx="2369528" cy="18246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Flowchart: Process 109">
            <a:extLst>
              <a:ext uri="{FF2B5EF4-FFF2-40B4-BE49-F238E27FC236}">
                <a16:creationId xmlns:a16="http://schemas.microsoft.com/office/drawing/2014/main" id="{836B7DC8-F967-4F93-842F-63DA95F03389}"/>
              </a:ext>
            </a:extLst>
          </p:cNvPr>
          <p:cNvSpPr/>
          <p:nvPr/>
        </p:nvSpPr>
        <p:spPr>
          <a:xfrm>
            <a:off x="3874214" y="2062684"/>
            <a:ext cx="1586441" cy="646993"/>
          </a:xfrm>
          <a:prstGeom prst="flowChartProcess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 dirty="0">
                <a:solidFill>
                  <a:schemeClr val="tx1"/>
                </a:solidFill>
              </a:rPr>
              <a:t>Update Members Monthly Details 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0E49787-0017-401C-9E9D-972CD91E9B97}"/>
              </a:ext>
            </a:extLst>
          </p:cNvPr>
          <p:cNvCxnSpPr/>
          <p:nvPr/>
        </p:nvCxnSpPr>
        <p:spPr>
          <a:xfrm>
            <a:off x="337351" y="1703666"/>
            <a:ext cx="11558727" cy="56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CB382A1-5347-4AAE-8685-79C682E5D155}"/>
              </a:ext>
            </a:extLst>
          </p:cNvPr>
          <p:cNvCxnSpPr>
            <a:cxnSpLocks/>
          </p:cNvCxnSpPr>
          <p:nvPr/>
        </p:nvCxnSpPr>
        <p:spPr>
          <a:xfrm>
            <a:off x="1532949" y="1158673"/>
            <a:ext cx="45274" cy="5175784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E181BB4-2488-4375-8BFB-156B7626B035}"/>
              </a:ext>
            </a:extLst>
          </p:cNvPr>
          <p:cNvCxnSpPr>
            <a:cxnSpLocks/>
          </p:cNvCxnSpPr>
          <p:nvPr/>
        </p:nvCxnSpPr>
        <p:spPr>
          <a:xfrm>
            <a:off x="3341225" y="1108358"/>
            <a:ext cx="55676" cy="5306785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E2F0BEE3-2EAF-4698-838C-A5F77A354888}"/>
              </a:ext>
            </a:extLst>
          </p:cNvPr>
          <p:cNvCxnSpPr>
            <a:cxnSpLocks/>
          </p:cNvCxnSpPr>
          <p:nvPr/>
        </p:nvCxnSpPr>
        <p:spPr>
          <a:xfrm>
            <a:off x="6080342" y="1108358"/>
            <a:ext cx="48868" cy="5226099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54BAC583-CF7B-4641-8FA4-B283F53F9538}"/>
              </a:ext>
            </a:extLst>
          </p:cNvPr>
          <p:cNvCxnSpPr>
            <a:cxnSpLocks/>
          </p:cNvCxnSpPr>
          <p:nvPr/>
        </p:nvCxnSpPr>
        <p:spPr>
          <a:xfrm>
            <a:off x="8836172" y="1109831"/>
            <a:ext cx="106231" cy="5312714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C94E9651-2AC6-4E8A-A3B0-A7417FECF6C1}"/>
              </a:ext>
            </a:extLst>
          </p:cNvPr>
          <p:cNvCxnSpPr>
            <a:cxnSpLocks/>
          </p:cNvCxnSpPr>
          <p:nvPr/>
        </p:nvCxnSpPr>
        <p:spPr>
          <a:xfrm>
            <a:off x="10034650" y="1111307"/>
            <a:ext cx="74603" cy="5374160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Flowchart: Process 39">
            <a:extLst>
              <a:ext uri="{FF2B5EF4-FFF2-40B4-BE49-F238E27FC236}">
                <a16:creationId xmlns:a16="http://schemas.microsoft.com/office/drawing/2014/main" id="{C8E3D6AF-F618-425D-A846-26BAB707649B}"/>
              </a:ext>
            </a:extLst>
          </p:cNvPr>
          <p:cNvSpPr/>
          <p:nvPr/>
        </p:nvSpPr>
        <p:spPr>
          <a:xfrm>
            <a:off x="117987" y="3101356"/>
            <a:ext cx="1327215" cy="473798"/>
          </a:xfrm>
          <a:prstGeom prst="flowChartProcess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 dirty="0">
                <a:solidFill>
                  <a:schemeClr val="tx1"/>
                </a:solidFill>
              </a:rPr>
              <a:t>Periodically Update profile 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343966A3-2574-4DFB-92B6-52D1194931BD}"/>
              </a:ext>
            </a:extLst>
          </p:cNvPr>
          <p:cNvSpPr/>
          <p:nvPr/>
        </p:nvSpPr>
        <p:spPr>
          <a:xfrm>
            <a:off x="581613" y="5473913"/>
            <a:ext cx="319638" cy="28150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000" b="1" u="sng" dirty="0">
                <a:solidFill>
                  <a:schemeClr val="tx1"/>
                </a:solidFill>
              </a:rPr>
              <a:t>A</a:t>
            </a:r>
          </a:p>
        </p:txBody>
      </p:sp>
      <p:cxnSp>
        <p:nvCxnSpPr>
          <p:cNvPr id="97" name="Elbow Connector 23">
            <a:extLst>
              <a:ext uri="{FF2B5EF4-FFF2-40B4-BE49-F238E27FC236}">
                <a16:creationId xmlns:a16="http://schemas.microsoft.com/office/drawing/2014/main" id="{99B16469-E582-4E2B-88C8-5E86D143E54A}"/>
              </a:ext>
            </a:extLst>
          </p:cNvPr>
          <p:cNvCxnSpPr>
            <a:cxnSpLocks/>
            <a:stCxn id="86" idx="4"/>
            <a:endCxn id="105" idx="0"/>
          </p:cNvCxnSpPr>
          <p:nvPr/>
        </p:nvCxnSpPr>
        <p:spPr>
          <a:xfrm rot="16200000" flipH="1">
            <a:off x="634985" y="5861863"/>
            <a:ext cx="214124" cy="123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Oval 91">
            <a:extLst>
              <a:ext uri="{FF2B5EF4-FFF2-40B4-BE49-F238E27FC236}">
                <a16:creationId xmlns:a16="http://schemas.microsoft.com/office/drawing/2014/main" id="{9E351D74-3A91-493E-AFF1-9C2A51F73F1F}"/>
              </a:ext>
            </a:extLst>
          </p:cNvPr>
          <p:cNvSpPr/>
          <p:nvPr/>
        </p:nvSpPr>
        <p:spPr>
          <a:xfrm>
            <a:off x="2301220" y="3581373"/>
            <a:ext cx="342780" cy="32172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000" b="1" u="sng" dirty="0">
                <a:solidFill>
                  <a:schemeClr val="tx1"/>
                </a:solidFill>
              </a:rPr>
              <a:t>A</a:t>
            </a:r>
          </a:p>
        </p:txBody>
      </p:sp>
      <p:cxnSp>
        <p:nvCxnSpPr>
          <p:cNvPr id="102" name="Elbow Connector 23">
            <a:extLst>
              <a:ext uri="{FF2B5EF4-FFF2-40B4-BE49-F238E27FC236}">
                <a16:creationId xmlns:a16="http://schemas.microsoft.com/office/drawing/2014/main" id="{E6B42A3B-F846-4735-A208-FEF13E2BB917}"/>
              </a:ext>
            </a:extLst>
          </p:cNvPr>
          <p:cNvCxnSpPr>
            <a:cxnSpLocks/>
            <a:stCxn id="32" idx="2"/>
            <a:endCxn id="92" idx="0"/>
          </p:cNvCxnSpPr>
          <p:nvPr/>
        </p:nvCxnSpPr>
        <p:spPr>
          <a:xfrm rot="16200000" flipH="1">
            <a:off x="2381727" y="3490489"/>
            <a:ext cx="177985" cy="378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Oval 131">
            <a:extLst>
              <a:ext uri="{FF2B5EF4-FFF2-40B4-BE49-F238E27FC236}">
                <a16:creationId xmlns:a16="http://schemas.microsoft.com/office/drawing/2014/main" id="{3E3165F3-0D75-4022-BAAF-99DB7CF5D328}"/>
              </a:ext>
            </a:extLst>
          </p:cNvPr>
          <p:cNvSpPr/>
          <p:nvPr/>
        </p:nvSpPr>
        <p:spPr>
          <a:xfrm>
            <a:off x="6356988" y="6211346"/>
            <a:ext cx="296876" cy="27391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000" b="1" u="sng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747989E-E4CC-4343-BA1C-3B229162EE2F}"/>
              </a:ext>
            </a:extLst>
          </p:cNvPr>
          <p:cNvSpPr txBox="1"/>
          <p:nvPr/>
        </p:nvSpPr>
        <p:spPr>
          <a:xfrm>
            <a:off x="2034993" y="3329243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dirty="0"/>
              <a:t>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4A5D65C-1F09-4182-8791-6652998D6CB2}"/>
              </a:ext>
            </a:extLst>
          </p:cNvPr>
          <p:cNvSpPr txBox="1"/>
          <p:nvPr/>
        </p:nvSpPr>
        <p:spPr>
          <a:xfrm>
            <a:off x="3035186" y="2809215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dirty="0"/>
              <a:t>Y</a:t>
            </a:r>
          </a:p>
        </p:txBody>
      </p:sp>
      <p:sp>
        <p:nvSpPr>
          <p:cNvPr id="83" name="Flowchart: Decision 82">
            <a:extLst>
              <a:ext uri="{FF2B5EF4-FFF2-40B4-BE49-F238E27FC236}">
                <a16:creationId xmlns:a16="http://schemas.microsoft.com/office/drawing/2014/main" id="{9BA06FB3-6D27-4A7B-973A-A197B2C3C582}"/>
              </a:ext>
            </a:extLst>
          </p:cNvPr>
          <p:cNvSpPr/>
          <p:nvPr/>
        </p:nvSpPr>
        <p:spPr>
          <a:xfrm>
            <a:off x="4196274" y="5171077"/>
            <a:ext cx="1720058" cy="759281"/>
          </a:xfrm>
          <a:prstGeom prst="flowChartDecisi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200" dirty="0">
                <a:solidFill>
                  <a:schemeClr val="tx1"/>
                </a:solidFill>
              </a:rPr>
              <a:t>Approved</a:t>
            </a:r>
            <a:r>
              <a:rPr lang="en-PH" sz="1000" dirty="0">
                <a:solidFill>
                  <a:schemeClr val="tx1"/>
                </a:solidFill>
              </a:rPr>
              <a:t> ?</a:t>
            </a:r>
          </a:p>
        </p:txBody>
      </p:sp>
      <p:sp>
        <p:nvSpPr>
          <p:cNvPr id="109" name="Flowchart: Process 108">
            <a:extLst>
              <a:ext uri="{FF2B5EF4-FFF2-40B4-BE49-F238E27FC236}">
                <a16:creationId xmlns:a16="http://schemas.microsoft.com/office/drawing/2014/main" id="{7E62FC48-300C-4D7E-A997-92B0112E705E}"/>
              </a:ext>
            </a:extLst>
          </p:cNvPr>
          <p:cNvSpPr/>
          <p:nvPr/>
        </p:nvSpPr>
        <p:spPr>
          <a:xfrm>
            <a:off x="4923140" y="6117289"/>
            <a:ext cx="1118005" cy="467484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 dirty="0">
                <a:solidFill>
                  <a:schemeClr val="tx1"/>
                </a:solidFill>
              </a:rPr>
              <a:t>Cancel Application</a:t>
            </a:r>
          </a:p>
        </p:txBody>
      </p:sp>
      <p:cxnSp>
        <p:nvCxnSpPr>
          <p:cNvPr id="119" name="Elbow Connector 23">
            <a:extLst>
              <a:ext uri="{FF2B5EF4-FFF2-40B4-BE49-F238E27FC236}">
                <a16:creationId xmlns:a16="http://schemas.microsoft.com/office/drawing/2014/main" id="{0C0A7918-F048-489A-B557-CA47B3A273B4}"/>
              </a:ext>
            </a:extLst>
          </p:cNvPr>
          <p:cNvCxnSpPr>
            <a:cxnSpLocks/>
            <a:stCxn id="83" idx="1"/>
            <a:endCxn id="90" idx="0"/>
          </p:cNvCxnSpPr>
          <p:nvPr/>
        </p:nvCxnSpPr>
        <p:spPr>
          <a:xfrm rot="10800000" flipV="1">
            <a:off x="4047334" y="5550717"/>
            <a:ext cx="148940" cy="51181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Elbow Connector 23">
            <a:extLst>
              <a:ext uri="{FF2B5EF4-FFF2-40B4-BE49-F238E27FC236}">
                <a16:creationId xmlns:a16="http://schemas.microsoft.com/office/drawing/2014/main" id="{FF2DBC30-AA85-41B2-880A-683C1CB01C69}"/>
              </a:ext>
            </a:extLst>
          </p:cNvPr>
          <p:cNvCxnSpPr>
            <a:cxnSpLocks/>
            <a:stCxn id="83" idx="2"/>
            <a:endCxn id="109" idx="1"/>
          </p:cNvCxnSpPr>
          <p:nvPr/>
        </p:nvCxnSpPr>
        <p:spPr>
          <a:xfrm rot="5400000">
            <a:off x="4779386" y="6074113"/>
            <a:ext cx="420673" cy="133163"/>
          </a:xfrm>
          <a:prstGeom prst="bentConnector4">
            <a:avLst>
              <a:gd name="adj1" fmla="val 22218"/>
              <a:gd name="adj2" fmla="val 27166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D0ABF761-6834-4D96-81F1-0B385174E7CB}"/>
              </a:ext>
            </a:extLst>
          </p:cNvPr>
          <p:cNvSpPr txBox="1"/>
          <p:nvPr/>
        </p:nvSpPr>
        <p:spPr>
          <a:xfrm>
            <a:off x="5090761" y="5762256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dirty="0"/>
              <a:t>N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7FDA0815-DB5F-469C-989F-A6EEE304AFD9}"/>
              </a:ext>
            </a:extLst>
          </p:cNvPr>
          <p:cNvSpPr txBox="1"/>
          <p:nvPr/>
        </p:nvSpPr>
        <p:spPr>
          <a:xfrm>
            <a:off x="4061858" y="5118888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dirty="0"/>
              <a:t>Y</a:t>
            </a:r>
          </a:p>
        </p:txBody>
      </p:sp>
      <p:cxnSp>
        <p:nvCxnSpPr>
          <p:cNvPr id="134" name="Elbow Connector 23">
            <a:extLst>
              <a:ext uri="{FF2B5EF4-FFF2-40B4-BE49-F238E27FC236}">
                <a16:creationId xmlns:a16="http://schemas.microsoft.com/office/drawing/2014/main" id="{458277D9-4292-4908-A89A-584EB127FD79}"/>
              </a:ext>
            </a:extLst>
          </p:cNvPr>
          <p:cNvCxnSpPr>
            <a:cxnSpLocks/>
            <a:stCxn id="109" idx="3"/>
            <a:endCxn id="132" idx="2"/>
          </p:cNvCxnSpPr>
          <p:nvPr/>
        </p:nvCxnSpPr>
        <p:spPr>
          <a:xfrm flipV="1">
            <a:off x="6041145" y="6348305"/>
            <a:ext cx="315843" cy="272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3DBD4352-98FD-4CCE-B385-C4233B5C00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7640" y="970498"/>
            <a:ext cx="910722" cy="483570"/>
          </a:xfrm>
          <a:prstGeom prst="rect">
            <a:avLst/>
          </a:prstGeom>
        </p:spPr>
      </p:pic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3D534CBD-C7FB-4BEE-A329-4829BACF28F1}"/>
              </a:ext>
            </a:extLst>
          </p:cNvPr>
          <p:cNvCxnSpPr>
            <a:cxnSpLocks/>
          </p:cNvCxnSpPr>
          <p:nvPr/>
        </p:nvCxnSpPr>
        <p:spPr>
          <a:xfrm>
            <a:off x="7485804" y="1260758"/>
            <a:ext cx="55039" cy="5155042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7CD4E48E-4EF1-4F50-860E-0355B14C9A7C}"/>
              </a:ext>
            </a:extLst>
          </p:cNvPr>
          <p:cNvSpPr txBox="1"/>
          <p:nvPr/>
        </p:nvSpPr>
        <p:spPr>
          <a:xfrm>
            <a:off x="6112689" y="1470886"/>
            <a:ext cx="1076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200" dirty="0"/>
              <a:t>Accountant</a:t>
            </a: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7DD75D9D-6C7B-F386-2D5E-5EB044364747}"/>
              </a:ext>
            </a:extLst>
          </p:cNvPr>
          <p:cNvSpPr txBox="1">
            <a:spLocks/>
          </p:cNvSpPr>
          <p:nvPr/>
        </p:nvSpPr>
        <p:spPr>
          <a:xfrm>
            <a:off x="116095" y="94790"/>
            <a:ext cx="10073389" cy="761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PH" sz="3200" b="1" dirty="0">
                <a:solidFill>
                  <a:schemeClr val="accent6">
                    <a:lumMod val="50000"/>
                  </a:schemeClr>
                </a:solidFill>
                <a:latin typeface="Britannic Bold" panose="020B0903060703020204" pitchFamily="34" charset="0"/>
              </a:rPr>
              <a:t>Loan Application General Process Flow Ver. 2</a:t>
            </a:r>
          </a:p>
        </p:txBody>
      </p:sp>
      <p:sp>
        <p:nvSpPr>
          <p:cNvPr id="23" name="Flowchart: Process 22">
            <a:extLst>
              <a:ext uri="{FF2B5EF4-FFF2-40B4-BE49-F238E27FC236}">
                <a16:creationId xmlns:a16="http://schemas.microsoft.com/office/drawing/2014/main" id="{EC4EED08-D85C-8700-308A-ABA0DD88F0B0}"/>
              </a:ext>
            </a:extLst>
          </p:cNvPr>
          <p:cNvSpPr/>
          <p:nvPr/>
        </p:nvSpPr>
        <p:spPr>
          <a:xfrm>
            <a:off x="7610907" y="3424956"/>
            <a:ext cx="1027511" cy="656858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 dirty="0">
                <a:solidFill>
                  <a:schemeClr val="tx1"/>
                </a:solidFill>
              </a:rPr>
              <a:t>Approve/ Disapprove </a:t>
            </a:r>
          </a:p>
        </p:txBody>
      </p:sp>
      <p:cxnSp>
        <p:nvCxnSpPr>
          <p:cNvPr id="27" name="Elbow Connector 23">
            <a:extLst>
              <a:ext uri="{FF2B5EF4-FFF2-40B4-BE49-F238E27FC236}">
                <a16:creationId xmlns:a16="http://schemas.microsoft.com/office/drawing/2014/main" id="{82D6D330-5135-6520-F2BC-4B7D9B0A381C}"/>
              </a:ext>
            </a:extLst>
          </p:cNvPr>
          <p:cNvCxnSpPr>
            <a:cxnSpLocks/>
          </p:cNvCxnSpPr>
          <p:nvPr/>
        </p:nvCxnSpPr>
        <p:spPr>
          <a:xfrm rot="16200000" flipH="1">
            <a:off x="6570563" y="3334549"/>
            <a:ext cx="299569" cy="895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8F394698-371A-FF1B-B364-B5C3369D65A6}"/>
              </a:ext>
            </a:extLst>
          </p:cNvPr>
          <p:cNvCxnSpPr>
            <a:cxnSpLocks/>
            <a:stCxn id="32" idx="3"/>
            <a:endCxn id="23" idx="0"/>
          </p:cNvCxnSpPr>
          <p:nvPr/>
        </p:nvCxnSpPr>
        <p:spPr>
          <a:xfrm>
            <a:off x="3119296" y="3171759"/>
            <a:ext cx="5005367" cy="25319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18152569-960B-0F6C-9FDD-8A5E7A4367D8}"/>
              </a:ext>
            </a:extLst>
          </p:cNvPr>
          <p:cNvCxnSpPr>
            <a:cxnSpLocks/>
            <a:stCxn id="28" idx="2"/>
          </p:cNvCxnSpPr>
          <p:nvPr/>
        </p:nvCxnSpPr>
        <p:spPr>
          <a:xfrm>
            <a:off x="5455506" y="3911559"/>
            <a:ext cx="37876" cy="3668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or: Elbow 78">
            <a:extLst>
              <a:ext uri="{FF2B5EF4-FFF2-40B4-BE49-F238E27FC236}">
                <a16:creationId xmlns:a16="http://schemas.microsoft.com/office/drawing/2014/main" id="{58FD3738-B06B-DD25-E2F4-0AE7B66643FE}"/>
              </a:ext>
            </a:extLst>
          </p:cNvPr>
          <p:cNvCxnSpPr>
            <a:cxnSpLocks/>
            <a:stCxn id="23" idx="2"/>
            <a:endCxn id="62" idx="3"/>
          </p:cNvCxnSpPr>
          <p:nvPr/>
        </p:nvCxnSpPr>
        <p:spPr>
          <a:xfrm rot="5400000">
            <a:off x="6360966" y="2527369"/>
            <a:ext cx="209252" cy="331814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Flowchart: Process 113">
            <a:extLst>
              <a:ext uri="{FF2B5EF4-FFF2-40B4-BE49-F238E27FC236}">
                <a16:creationId xmlns:a16="http://schemas.microsoft.com/office/drawing/2014/main" id="{2AEA4962-51FA-DC47-39A2-C3607CA422FA}"/>
              </a:ext>
            </a:extLst>
          </p:cNvPr>
          <p:cNvSpPr/>
          <p:nvPr/>
        </p:nvSpPr>
        <p:spPr>
          <a:xfrm>
            <a:off x="6242605" y="2209966"/>
            <a:ext cx="1160428" cy="504627"/>
          </a:xfrm>
          <a:prstGeom prst="flowChartProcess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 dirty="0">
                <a:solidFill>
                  <a:schemeClr val="tx1"/>
                </a:solidFill>
              </a:rPr>
              <a:t>check Details </a:t>
            </a:r>
          </a:p>
        </p:txBody>
      </p:sp>
      <p:sp>
        <p:nvSpPr>
          <p:cNvPr id="115" name="Flowchart: Process 114">
            <a:extLst>
              <a:ext uri="{FF2B5EF4-FFF2-40B4-BE49-F238E27FC236}">
                <a16:creationId xmlns:a16="http://schemas.microsoft.com/office/drawing/2014/main" id="{8A943F25-95E2-0D7C-B06A-A38EB8252289}"/>
              </a:ext>
            </a:extLst>
          </p:cNvPr>
          <p:cNvSpPr/>
          <p:nvPr/>
        </p:nvSpPr>
        <p:spPr>
          <a:xfrm>
            <a:off x="7604374" y="2229638"/>
            <a:ext cx="1160428" cy="671271"/>
          </a:xfrm>
          <a:prstGeom prst="flowChartProcess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400" dirty="0">
                <a:solidFill>
                  <a:schemeClr val="tx1"/>
                </a:solidFill>
              </a:rPr>
              <a:t>check Comaker Status </a:t>
            </a:r>
          </a:p>
        </p:txBody>
      </p: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52236624-29DE-89EE-A254-3F1CB08C9C36}"/>
              </a:ext>
            </a:extLst>
          </p:cNvPr>
          <p:cNvCxnSpPr>
            <a:cxnSpLocks/>
            <a:stCxn id="30" idx="2"/>
          </p:cNvCxnSpPr>
          <p:nvPr/>
        </p:nvCxnSpPr>
        <p:spPr>
          <a:xfrm flipH="1">
            <a:off x="6802961" y="4081814"/>
            <a:ext cx="14556" cy="2092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9767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>
            <a:extLst>
              <a:ext uri="{FF2B5EF4-FFF2-40B4-BE49-F238E27FC236}">
                <a16:creationId xmlns:a16="http://schemas.microsoft.com/office/drawing/2014/main" id="{5869D5F8-A6A3-4D29-95E5-40031FF2CA91}"/>
              </a:ext>
            </a:extLst>
          </p:cNvPr>
          <p:cNvSpPr txBox="1">
            <a:spLocks/>
          </p:cNvSpPr>
          <p:nvPr/>
        </p:nvSpPr>
        <p:spPr>
          <a:xfrm>
            <a:off x="35864" y="66078"/>
            <a:ext cx="7555617" cy="761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PH" sz="3200" b="1" dirty="0">
                <a:solidFill>
                  <a:schemeClr val="accent6">
                    <a:lumMod val="50000"/>
                  </a:schemeClr>
                </a:solidFill>
                <a:latin typeface="Britannic Bold" panose="020B0903060703020204" pitchFamily="34" charset="0"/>
              </a:rPr>
              <a:t>Loan Application General Process Flow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3B12430-7615-44CE-8DD4-B5251BED0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133" y="1311287"/>
            <a:ext cx="3840301" cy="532270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0C54CE-EF88-4185-A3DE-38094F73F2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2703" y="1271961"/>
            <a:ext cx="3359332" cy="29010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3CB1BF5-A1BE-439E-8809-AB143759BF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0304" y="1432017"/>
            <a:ext cx="3840301" cy="258093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18A8908-97DF-4DC3-9BB3-FF924C12D061}"/>
              </a:ext>
            </a:extLst>
          </p:cNvPr>
          <p:cNvSpPr txBox="1"/>
          <p:nvPr/>
        </p:nvSpPr>
        <p:spPr>
          <a:xfrm>
            <a:off x="585924" y="776847"/>
            <a:ext cx="31246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3200" dirty="0"/>
              <a:t>Application Form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9FFFC6-AEA7-4F08-AA12-EE4803FC401F}"/>
              </a:ext>
            </a:extLst>
          </p:cNvPr>
          <p:cNvSpPr txBox="1"/>
          <p:nvPr/>
        </p:nvSpPr>
        <p:spPr>
          <a:xfrm>
            <a:off x="4739066" y="687186"/>
            <a:ext cx="27138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3200" dirty="0"/>
              <a:t>FILING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AFE40EF-16B0-41E5-A055-659850F56F4C}"/>
              </a:ext>
            </a:extLst>
          </p:cNvPr>
          <p:cNvSpPr txBox="1"/>
          <p:nvPr/>
        </p:nvSpPr>
        <p:spPr>
          <a:xfrm>
            <a:off x="8411795" y="687185"/>
            <a:ext cx="27138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3200" dirty="0"/>
              <a:t>DETAILS</a:t>
            </a:r>
          </a:p>
        </p:txBody>
      </p:sp>
      <p:cxnSp>
        <p:nvCxnSpPr>
          <p:cNvPr id="87" name="Elbow Connector 23">
            <a:extLst>
              <a:ext uri="{FF2B5EF4-FFF2-40B4-BE49-F238E27FC236}">
                <a16:creationId xmlns:a16="http://schemas.microsoft.com/office/drawing/2014/main" id="{D989812D-7951-4C41-922E-48F16C7CD06E}"/>
              </a:ext>
            </a:extLst>
          </p:cNvPr>
          <p:cNvCxnSpPr>
            <a:cxnSpLocks/>
          </p:cNvCxnSpPr>
          <p:nvPr/>
        </p:nvCxnSpPr>
        <p:spPr>
          <a:xfrm>
            <a:off x="4174434" y="967410"/>
            <a:ext cx="914401" cy="1"/>
          </a:xfrm>
          <a:prstGeom prst="bentConnector3">
            <a:avLst>
              <a:gd name="adj1" fmla="val 50000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Elbow Connector 23">
            <a:extLst>
              <a:ext uri="{FF2B5EF4-FFF2-40B4-BE49-F238E27FC236}">
                <a16:creationId xmlns:a16="http://schemas.microsoft.com/office/drawing/2014/main" id="{E41AFD4B-39F1-434B-8111-BB0D92CB49B7}"/>
              </a:ext>
            </a:extLst>
          </p:cNvPr>
          <p:cNvCxnSpPr>
            <a:cxnSpLocks/>
          </p:cNvCxnSpPr>
          <p:nvPr/>
        </p:nvCxnSpPr>
        <p:spPr>
          <a:xfrm>
            <a:off x="7613376" y="1000540"/>
            <a:ext cx="914401" cy="1"/>
          </a:xfrm>
          <a:prstGeom prst="bentConnector3">
            <a:avLst>
              <a:gd name="adj1" fmla="val 50000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34650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171</Words>
  <Application>Microsoft Office PowerPoint</Application>
  <PresentationFormat>Widescreen</PresentationFormat>
  <Paragraphs>75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Britannic Bold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Gerardo Z. Tiamsim</dc:creator>
  <cp:lastModifiedBy>Gerardo Z. Tiamsim</cp:lastModifiedBy>
  <cp:revision>36</cp:revision>
  <dcterms:created xsi:type="dcterms:W3CDTF">2020-08-10T03:49:29Z</dcterms:created>
  <dcterms:modified xsi:type="dcterms:W3CDTF">2022-12-10T01:12:44Z</dcterms:modified>
</cp:coreProperties>
</file>